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5" r:id="rId1"/>
    <p:sldMasterId id="2147483686" r:id="rId2"/>
    <p:sldMasterId id="2147483687" r:id="rId3"/>
  </p:sldMasterIdLst>
  <p:notesMasterIdLst>
    <p:notesMasterId r:id="rId15"/>
  </p:notesMasterIdLst>
  <p:sldIdLst>
    <p:sldId id="256" r:id="rId4"/>
    <p:sldId id="257" r:id="rId5"/>
    <p:sldId id="258" r:id="rId6"/>
    <p:sldId id="259" r:id="rId7"/>
    <p:sldId id="260" r:id="rId8"/>
    <p:sldId id="261" r:id="rId9"/>
    <p:sldId id="266" r:id="rId10"/>
    <p:sldId id="267" r:id="rId11"/>
    <p:sldId id="268" r:id="rId12"/>
    <p:sldId id="263" r:id="rId13"/>
    <p:sldId id="265"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865DDD-FF77-4E95-9772-78BFBBC8B4EC}">
  <a:tblStyle styleId="{67865DDD-FF77-4E95-9772-78BFBBC8B4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34" autoAdjust="0"/>
    <p:restoredTop sz="94681"/>
  </p:normalViewPr>
  <p:slideViewPr>
    <p:cSldViewPr snapToGrid="0">
      <p:cViewPr varScale="1">
        <p:scale>
          <a:sx n="84" d="100"/>
          <a:sy n="84" d="100"/>
        </p:scale>
        <p:origin x="76" y="180"/>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70478929d_3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570478929d_3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70478929d_3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g570478929d_3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70478929d_3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g570478929d_3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70478929d_3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g570478929d_3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70478929d_3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570478929d_3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73cbe51e4_2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g573cbe51e4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573cbe51e4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g573cbe51e4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73cbe51e4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573cbe51e4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70478929d_3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570478929d_3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249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70478929d_3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570478929d_3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2412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70478929d_3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g570478929d_3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896624" y="1906112"/>
            <a:ext cx="7324811" cy="994172"/>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3300"/>
              <a:buFont typeface="Times New Roman"/>
              <a:buNone/>
              <a:defRPr sz="3300" b="1" i="1" u="none" strike="noStrike" cap="none">
                <a:solidFill>
                  <a:schemeClr val="accent1"/>
                </a:solidFill>
                <a:latin typeface="Times New Roman"/>
                <a:ea typeface="Times New Roman"/>
                <a:cs typeface="Times New Roman"/>
                <a:sym typeface="Times New Roman"/>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with Long Headline">
  <p:cSld name="Title Slide with Long Headline">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896624" y="1906112"/>
            <a:ext cx="7324811" cy="994172"/>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3300"/>
              <a:buFont typeface="Times New Roman"/>
              <a:buNone/>
              <a:defRPr sz="3300" b="1" i="1" u="none" strike="noStrike" cap="none">
                <a:solidFill>
                  <a:schemeClr val="accent1"/>
                </a:solidFill>
                <a:latin typeface="Times New Roman"/>
                <a:ea typeface="Times New Roman"/>
                <a:cs typeface="Times New Roman"/>
                <a:sym typeface="Times New Roman"/>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ansition Slide">
  <p:cSld name="Transition Slide">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6"/>
          <p:cNvSpPr txBox="1">
            <a:spLocks noGrp="1"/>
          </p:cNvSpPr>
          <p:nvPr>
            <p:ph type="body" idx="1"/>
          </p:nvPr>
        </p:nvSpPr>
        <p:spPr>
          <a:xfrm>
            <a:off x="904706" y="1914356"/>
            <a:ext cx="7324725" cy="994172"/>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3300"/>
              <a:buFont typeface="Arial"/>
              <a:buNone/>
              <a:defRPr sz="3300" b="1"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ansition Slide with Long Headline">
  <p:cSld name="Transition Slide with Long Headlin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7"/>
          <p:cNvSpPr txBox="1">
            <a:spLocks noGrp="1"/>
          </p:cNvSpPr>
          <p:nvPr>
            <p:ph type="body" idx="1"/>
          </p:nvPr>
        </p:nvSpPr>
        <p:spPr>
          <a:xfrm>
            <a:off x="904706" y="1914356"/>
            <a:ext cx="7324725" cy="994172"/>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0"/>
              </a:spcBef>
              <a:spcAft>
                <a:spcPts val="0"/>
              </a:spcAft>
              <a:buClr>
                <a:schemeClr val="accent2"/>
              </a:buClr>
              <a:buSzPts val="3300"/>
              <a:buFont typeface="Arial"/>
              <a:buNone/>
              <a:defRPr sz="3300" b="1"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Empty Content Slide">
  <p:cSld name="Empty Content Slide">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18"/>
          <p:cNvSpPr txBox="1">
            <a:spLocks noGrp="1"/>
          </p:cNvSpPr>
          <p:nvPr>
            <p:ph type="body" idx="1"/>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1" name="Google Shape;61;p18"/>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fld id="{00000000-1234-1234-1234-123412341234}" type="slidenum">
              <a:rPr lang="en" sz="700" b="1" i="0" u="none" strike="noStrike" cap="none">
                <a:solidFill>
                  <a:srgbClr val="C4C5C9"/>
                </a:solidFill>
                <a:latin typeface="Arial"/>
                <a:ea typeface="Arial"/>
                <a:cs typeface="Arial"/>
                <a:sym typeface="Arial"/>
              </a:r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Slide with Bullet Color 1">
  <p:cSld name="Content Slide with Bullet Color 1">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9"/>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64" name="Google Shape;64;p19"/>
          <p:cNvSpPr txBox="1">
            <a:spLocks noGrp="1"/>
          </p:cNvSpPr>
          <p:nvPr>
            <p:ph type="body" idx="1"/>
          </p:nvPr>
        </p:nvSpPr>
        <p:spPr>
          <a:xfrm>
            <a:off x="577411" y="2092873"/>
            <a:ext cx="724228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1"/>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2"/>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5" name="Google Shape;65;p19"/>
          <p:cNvSpPr txBox="1">
            <a:spLocks noGrp="1"/>
          </p:cNvSpPr>
          <p:nvPr>
            <p:ph type="body" idx="2"/>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6" name="Google Shape;66;p19"/>
          <p:cNvSpPr txBox="1">
            <a:spLocks noGrp="1"/>
          </p:cNvSpPr>
          <p:nvPr>
            <p:ph type="body" idx="3"/>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7" name="Google Shape;67;p19"/>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fld id="{00000000-1234-1234-1234-123412341234}" type="slidenum">
              <a:rPr lang="en" sz="700" b="1" i="0" u="none" strike="noStrike" cap="none">
                <a:solidFill>
                  <a:srgbClr val="C4C5C9"/>
                </a:solidFill>
                <a:latin typeface="Arial"/>
                <a:ea typeface="Arial"/>
                <a:cs typeface="Arial"/>
                <a:sym typeface="Arial"/>
              </a:r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Slide with Bullet Color 3">
  <p:cSld name="Content Slide with Bullet Color 3">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6" name="Google Shape;76;p21"/>
          <p:cNvSpPr txBox="1">
            <a:spLocks noGrp="1"/>
          </p:cNvSpPr>
          <p:nvPr>
            <p:ph type="body" idx="1"/>
          </p:nvPr>
        </p:nvSpPr>
        <p:spPr>
          <a:xfrm>
            <a:off x="577411" y="2092873"/>
            <a:ext cx="724228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2"/>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dk2"/>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2"/>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7" name="Google Shape;77;p21"/>
          <p:cNvSpPr txBox="1">
            <a:spLocks noGrp="1"/>
          </p:cNvSpPr>
          <p:nvPr>
            <p:ph type="body" idx="2"/>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8" name="Google Shape;78;p21"/>
          <p:cNvSpPr txBox="1">
            <a:spLocks noGrp="1"/>
          </p:cNvSpPr>
          <p:nvPr>
            <p:ph type="body" idx="3"/>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9" name="Google Shape;79;p21"/>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fld id="{00000000-1234-1234-1234-123412341234}" type="slidenum">
              <a:rPr lang="en" sz="700" b="1" i="0" u="none" strike="noStrike" cap="none">
                <a:solidFill>
                  <a:srgbClr val="C4C5C9"/>
                </a:solidFill>
                <a:latin typeface="Arial"/>
                <a:ea typeface="Arial"/>
                <a:cs typeface="Arial"/>
                <a:sym typeface="Arial"/>
              </a:r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Slide with Bullet Color 4">
  <p:cSld name="Content Slide with Bullet Color 4">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22"/>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82" name="Google Shape;82;p22"/>
          <p:cNvSpPr txBox="1">
            <a:spLocks noGrp="1"/>
          </p:cNvSpPr>
          <p:nvPr>
            <p:ph type="body" idx="1"/>
          </p:nvPr>
        </p:nvSpPr>
        <p:spPr>
          <a:xfrm>
            <a:off x="577411" y="2092873"/>
            <a:ext cx="724228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2"/>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1"/>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2"/>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3" name="Google Shape;83;p22"/>
          <p:cNvSpPr txBox="1">
            <a:spLocks noGrp="1"/>
          </p:cNvSpPr>
          <p:nvPr>
            <p:ph type="body" idx="2"/>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4" name="Google Shape;84;p22"/>
          <p:cNvSpPr txBox="1">
            <a:spLocks noGrp="1"/>
          </p:cNvSpPr>
          <p:nvPr>
            <p:ph type="body" idx="3"/>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5" name="Google Shape;85;p22"/>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fld id="{00000000-1234-1234-1234-123412341234}" type="slidenum">
              <a:rPr lang="en" sz="700" b="1" i="0" u="none" strike="noStrike" cap="none">
                <a:solidFill>
                  <a:srgbClr val="C4C5C9"/>
                </a:solidFill>
                <a:latin typeface="Arial"/>
                <a:ea typeface="Arial"/>
                <a:cs typeface="Arial"/>
                <a:sym typeface="Arial"/>
              </a:r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Slide with Image">
  <p:cSld name="Content Slide with Image">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23"/>
          <p:cNvSpPr txBox="1">
            <a:spLocks noGrp="1"/>
          </p:cNvSpPr>
          <p:nvPr>
            <p:ph type="body" idx="1"/>
          </p:nvPr>
        </p:nvSpPr>
        <p:spPr>
          <a:xfrm>
            <a:off x="577412" y="2092873"/>
            <a:ext cx="448036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1"/>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2"/>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8" name="Google Shape;88;p23"/>
          <p:cNvSpPr>
            <a:spLocks noGrp="1"/>
          </p:cNvSpPr>
          <p:nvPr>
            <p:ph type="pic" idx="2"/>
          </p:nvPr>
        </p:nvSpPr>
        <p:spPr>
          <a:xfrm>
            <a:off x="5305425" y="2093119"/>
            <a:ext cx="2514271" cy="2219325"/>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9" name="Google Shape;89;p23"/>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90" name="Google Shape;90;p23"/>
          <p:cNvSpPr txBox="1">
            <a:spLocks noGrp="1"/>
          </p:cNvSpPr>
          <p:nvPr>
            <p:ph type="body" idx="3"/>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91" name="Google Shape;91;p23"/>
          <p:cNvSpPr txBox="1">
            <a:spLocks noGrp="1"/>
          </p:cNvSpPr>
          <p:nvPr>
            <p:ph type="body" idx="4"/>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92" name="Google Shape;92;p23"/>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fld id="{00000000-1234-1234-1234-123412341234}" type="slidenum">
              <a:rPr lang="en" sz="700" b="1" i="0" u="none" strike="noStrike" cap="none">
                <a:solidFill>
                  <a:srgbClr val="C4C5C9"/>
                </a:solidFill>
                <a:latin typeface="Arial"/>
                <a:ea typeface="Arial"/>
                <a:cs typeface="Arial"/>
                <a:sym typeface="Arial"/>
              </a:r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Slide with Table">
  <p:cSld name="Content Slide with Table">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24"/>
          <p:cNvSpPr txBox="1">
            <a:spLocks noGrp="1"/>
          </p:cNvSpPr>
          <p:nvPr>
            <p:ph type="body" idx="1"/>
          </p:nvPr>
        </p:nvSpPr>
        <p:spPr>
          <a:xfrm>
            <a:off x="577412" y="2092873"/>
            <a:ext cx="448036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1"/>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2"/>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95" name="Google Shape;95;p24"/>
          <p:cNvSpPr>
            <a:spLocks noGrp="1"/>
          </p:cNvSpPr>
          <p:nvPr>
            <p:ph type="tbl" idx="2"/>
          </p:nvPr>
        </p:nvSpPr>
        <p:spPr>
          <a:xfrm>
            <a:off x="5305425" y="2093119"/>
            <a:ext cx="2514600" cy="2219325"/>
          </a:xfrm>
          <a:prstGeom prst="rect">
            <a:avLst/>
          </a:prstGeom>
          <a:noFill/>
          <a:ln>
            <a:noFill/>
          </a:ln>
        </p:spPr>
        <p:txBody>
          <a:bodyPr spcFirstLastPara="1" wrap="square" lIns="68575" tIns="34275" rIns="68575" bIns="34275" anchor="t" anchorCtr="0"/>
          <a:lstStyle>
            <a:lvl1pPr marR="0" lvl="0" algn="l" rtl="0">
              <a:spcBef>
                <a:spcPts val="0"/>
              </a:spcBef>
              <a:spcAft>
                <a:spcPts val="0"/>
              </a:spcAft>
              <a:buSzPts val="11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96" name="Google Shape;96;p24"/>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97" name="Google Shape;97;p24"/>
          <p:cNvSpPr txBox="1">
            <a:spLocks noGrp="1"/>
          </p:cNvSpPr>
          <p:nvPr>
            <p:ph type="body" idx="3"/>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98" name="Google Shape;98;p24"/>
          <p:cNvSpPr txBox="1">
            <a:spLocks noGrp="1"/>
          </p:cNvSpPr>
          <p:nvPr>
            <p:ph type="body" idx="4"/>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99" name="Google Shape;99;p24"/>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fld id="{00000000-1234-1234-1234-123412341234}" type="slidenum">
              <a:rPr lang="en" sz="700" b="1" i="0" u="none" strike="noStrike" cap="none">
                <a:solidFill>
                  <a:srgbClr val="C4C5C9"/>
                </a:solidFill>
                <a:latin typeface="Arial"/>
                <a:ea typeface="Arial"/>
                <a:cs typeface="Arial"/>
                <a:sym typeface="Arial"/>
              </a:r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Slide with Chart">
  <p:cSld name="Content Slide with Chart">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25"/>
          <p:cNvSpPr txBox="1">
            <a:spLocks noGrp="1"/>
          </p:cNvSpPr>
          <p:nvPr>
            <p:ph type="body" idx="1"/>
          </p:nvPr>
        </p:nvSpPr>
        <p:spPr>
          <a:xfrm>
            <a:off x="577412" y="2092873"/>
            <a:ext cx="448036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1"/>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2"/>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2" name="Google Shape;102;p25"/>
          <p:cNvSpPr>
            <a:spLocks noGrp="1"/>
          </p:cNvSpPr>
          <p:nvPr>
            <p:ph type="chart" idx="2"/>
          </p:nvPr>
        </p:nvSpPr>
        <p:spPr>
          <a:xfrm>
            <a:off x="5298358" y="2093119"/>
            <a:ext cx="2521667" cy="2219325"/>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3" name="Google Shape;103;p25"/>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04" name="Google Shape;104;p25"/>
          <p:cNvSpPr txBox="1">
            <a:spLocks noGrp="1"/>
          </p:cNvSpPr>
          <p:nvPr>
            <p:ph type="body" idx="3"/>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5" name="Google Shape;105;p25"/>
          <p:cNvSpPr txBox="1">
            <a:spLocks noGrp="1"/>
          </p:cNvSpPr>
          <p:nvPr>
            <p:ph type="body" idx="4"/>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6" name="Google Shape;106;p25"/>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fld id="{00000000-1234-1234-1234-123412341234}" type="slidenum">
              <a:rPr lang="en" sz="700" b="1" i="0" u="none" strike="noStrike" cap="none">
                <a:solidFill>
                  <a:srgbClr val="C4C5C9"/>
                </a:solidFill>
                <a:latin typeface="Arial"/>
                <a:ea typeface="Arial"/>
                <a:cs typeface="Arial"/>
                <a:sym typeface="Arial"/>
              </a:r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Slide with 2 Tables">
  <p:cSld name="Content Slide with 2 Tables">
    <p:bg>
      <p:bgPr>
        <a:blipFill>
          <a:blip r:embed="rId2">
            <a:alphaModFix/>
          </a:blip>
          <a:stretch>
            <a:fillRect/>
          </a:stretch>
        </a:blipFill>
        <a:effectLst/>
      </p:bgPr>
    </p:bg>
    <p:spTree>
      <p:nvGrpSpPr>
        <p:cNvPr id="1" name="Shape 107"/>
        <p:cNvGrpSpPr/>
        <p:nvPr/>
      </p:nvGrpSpPr>
      <p:grpSpPr>
        <a:xfrm>
          <a:off x="0" y="0"/>
          <a:ext cx="0" cy="0"/>
          <a:chOff x="0" y="0"/>
          <a:chExt cx="0" cy="0"/>
        </a:xfrm>
      </p:grpSpPr>
      <p:sp>
        <p:nvSpPr>
          <p:cNvPr id="108" name="Google Shape;108;p26"/>
          <p:cNvSpPr>
            <a:spLocks noGrp="1"/>
          </p:cNvSpPr>
          <p:nvPr>
            <p:ph type="tbl" idx="2"/>
          </p:nvPr>
        </p:nvSpPr>
        <p:spPr>
          <a:xfrm>
            <a:off x="4320540" y="2093119"/>
            <a:ext cx="3499485" cy="2219325"/>
          </a:xfrm>
          <a:prstGeom prst="rect">
            <a:avLst/>
          </a:prstGeom>
          <a:noFill/>
          <a:ln>
            <a:noFill/>
          </a:ln>
        </p:spPr>
        <p:txBody>
          <a:bodyPr spcFirstLastPara="1" wrap="square" lIns="68575" tIns="34275" rIns="68575" bIns="34275" anchor="t" anchorCtr="0"/>
          <a:lstStyle>
            <a:lvl1pPr marR="0" lvl="0" algn="l" rtl="0">
              <a:spcBef>
                <a:spcPts val="0"/>
              </a:spcBef>
              <a:spcAft>
                <a:spcPts val="0"/>
              </a:spcAft>
              <a:buSzPts val="11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09" name="Google Shape;109;p26"/>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10" name="Google Shape;110;p26"/>
          <p:cNvSpPr txBox="1">
            <a:spLocks noGrp="1"/>
          </p:cNvSpPr>
          <p:nvPr>
            <p:ph type="body" idx="1"/>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1" name="Google Shape;111;p26"/>
          <p:cNvSpPr txBox="1">
            <a:spLocks noGrp="1"/>
          </p:cNvSpPr>
          <p:nvPr>
            <p:ph type="body" idx="3"/>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2" name="Google Shape;112;p26"/>
          <p:cNvSpPr>
            <a:spLocks noGrp="1"/>
          </p:cNvSpPr>
          <p:nvPr>
            <p:ph type="tbl" idx="4"/>
          </p:nvPr>
        </p:nvSpPr>
        <p:spPr>
          <a:xfrm>
            <a:off x="577411" y="2093119"/>
            <a:ext cx="3496567" cy="2219325"/>
          </a:xfrm>
          <a:prstGeom prst="rect">
            <a:avLst/>
          </a:prstGeom>
          <a:noFill/>
          <a:ln>
            <a:noFill/>
          </a:ln>
        </p:spPr>
        <p:txBody>
          <a:bodyPr spcFirstLastPara="1" wrap="square" lIns="68575" tIns="34275" rIns="68575" bIns="34275" anchor="t" anchorCtr="0"/>
          <a:lstStyle>
            <a:lvl1pPr marR="0" lvl="0" algn="l" rtl="0">
              <a:spcBef>
                <a:spcPts val="0"/>
              </a:spcBef>
              <a:spcAft>
                <a:spcPts val="0"/>
              </a:spcAft>
              <a:buSzPts val="11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13" name="Google Shape;113;p26"/>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fld id="{00000000-1234-1234-1234-123412341234}" type="slidenum">
              <a:rPr lang="en" sz="700" b="1" i="0" u="none" strike="noStrike" cap="none">
                <a:solidFill>
                  <a:srgbClr val="C4C5C9"/>
                </a:solidFill>
                <a:latin typeface="Arial"/>
                <a:ea typeface="Arial"/>
                <a:cs typeface="Arial"/>
                <a:sym typeface="Arial"/>
              </a:r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28"/>
          <p:cNvSpPr txBox="1">
            <a:spLocks noGrp="1"/>
          </p:cNvSpPr>
          <p:nvPr>
            <p:ph type="title"/>
          </p:nvPr>
        </p:nvSpPr>
        <p:spPr>
          <a:xfrm>
            <a:off x="896624" y="1906112"/>
            <a:ext cx="7324811" cy="994172"/>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3300"/>
              <a:buFont typeface="Times New Roman"/>
              <a:buNone/>
              <a:defRPr sz="3300" b="1" i="1"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with Long Headline">
  <p:cSld name="Title Slide with Long Headline">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29"/>
          <p:cNvSpPr txBox="1">
            <a:spLocks noGrp="1"/>
          </p:cNvSpPr>
          <p:nvPr>
            <p:ph type="title"/>
          </p:nvPr>
        </p:nvSpPr>
        <p:spPr>
          <a:xfrm>
            <a:off x="896624" y="1906112"/>
            <a:ext cx="7324811" cy="994172"/>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3300"/>
              <a:buFont typeface="Times New Roman"/>
              <a:buNone/>
              <a:defRPr sz="3300" b="1" i="1"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Empty Content Slide">
  <p:cSld name="Empty Content Slide">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30"/>
          <p:cNvSpPr txBox="1">
            <a:spLocks noGrp="1"/>
          </p:cNvSpPr>
          <p:nvPr>
            <p:ph type="body" idx="1"/>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1" name="Google Shape;121;p30"/>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Slide with Bullet Color 1">
  <p:cSld name="Content Slide with Bullet Color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31"/>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4" name="Google Shape;124;p31"/>
          <p:cNvSpPr txBox="1">
            <a:spLocks noGrp="1"/>
          </p:cNvSpPr>
          <p:nvPr>
            <p:ph type="body" idx="1"/>
          </p:nvPr>
        </p:nvSpPr>
        <p:spPr>
          <a:xfrm>
            <a:off x="577411" y="2092873"/>
            <a:ext cx="724228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1"/>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2"/>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5" name="Google Shape;125;p31"/>
          <p:cNvSpPr txBox="1">
            <a:spLocks noGrp="1"/>
          </p:cNvSpPr>
          <p:nvPr>
            <p:ph type="body" idx="2"/>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6" name="Google Shape;126;p31"/>
          <p:cNvSpPr txBox="1">
            <a:spLocks noGrp="1"/>
          </p:cNvSpPr>
          <p:nvPr>
            <p:ph type="body" idx="3"/>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7" name="Google Shape;127;p31"/>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Slide with Bullet Color 2">
  <p:cSld name="Content Slide with Bullet Color 2">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32"/>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 name="Google Shape;130;p32"/>
          <p:cNvSpPr txBox="1">
            <a:spLocks noGrp="1"/>
          </p:cNvSpPr>
          <p:nvPr>
            <p:ph type="body" idx="1"/>
          </p:nvPr>
        </p:nvSpPr>
        <p:spPr>
          <a:xfrm>
            <a:off x="577411" y="2092873"/>
            <a:ext cx="724228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1"/>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dk2"/>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31" name="Google Shape;131;p32"/>
          <p:cNvSpPr txBox="1">
            <a:spLocks noGrp="1"/>
          </p:cNvSpPr>
          <p:nvPr>
            <p:ph type="body" idx="2"/>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32" name="Google Shape;132;p32"/>
          <p:cNvSpPr txBox="1">
            <a:spLocks noGrp="1"/>
          </p:cNvSpPr>
          <p:nvPr>
            <p:ph type="body" idx="3"/>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33" name="Google Shape;133;p32"/>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with Bullet Color 4">
  <p:cSld name="Content Slide with Bullet Color 4">
    <p:bg>
      <p:bgPr>
        <a:blipFill>
          <a:blip r:embed="rId2">
            <a:alphaModFix/>
          </a:blip>
          <a:stretch>
            <a:fillRect/>
          </a:stretch>
        </a:blipFill>
        <a:effectLst/>
      </p:bgPr>
    </p:bg>
    <p:spTree>
      <p:nvGrpSpPr>
        <p:cNvPr id="1" name="Shape 134"/>
        <p:cNvGrpSpPr/>
        <p:nvPr/>
      </p:nvGrpSpPr>
      <p:grpSpPr>
        <a:xfrm>
          <a:off x="0" y="0"/>
          <a:ext cx="0" cy="0"/>
          <a:chOff x="0" y="0"/>
          <a:chExt cx="0" cy="0"/>
        </a:xfrm>
      </p:grpSpPr>
      <p:sp>
        <p:nvSpPr>
          <p:cNvPr id="135" name="Google Shape;135;p33"/>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 name="Google Shape;136;p33"/>
          <p:cNvSpPr txBox="1">
            <a:spLocks noGrp="1"/>
          </p:cNvSpPr>
          <p:nvPr>
            <p:ph type="body" idx="1"/>
          </p:nvPr>
        </p:nvSpPr>
        <p:spPr>
          <a:xfrm>
            <a:off x="577411" y="2092873"/>
            <a:ext cx="724228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2"/>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1"/>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2"/>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37" name="Google Shape;137;p33"/>
          <p:cNvSpPr txBox="1">
            <a:spLocks noGrp="1"/>
          </p:cNvSpPr>
          <p:nvPr>
            <p:ph type="body" idx="2"/>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38" name="Google Shape;138;p33"/>
          <p:cNvSpPr txBox="1">
            <a:spLocks noGrp="1"/>
          </p:cNvSpPr>
          <p:nvPr>
            <p:ph type="body" idx="3"/>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39" name="Google Shape;139;p33"/>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Slide with Image">
  <p:cSld name="Content Slide with Image">
    <p:bg>
      <p:bgPr>
        <a:blipFill>
          <a:blip r:embed="rId2">
            <a:alphaModFix/>
          </a:blip>
          <a:stretch>
            <a:fillRect/>
          </a:stretch>
        </a:blipFill>
        <a:effectLst/>
      </p:bgPr>
    </p:bg>
    <p:spTree>
      <p:nvGrpSpPr>
        <p:cNvPr id="1" name="Shape 140"/>
        <p:cNvGrpSpPr/>
        <p:nvPr/>
      </p:nvGrpSpPr>
      <p:grpSpPr>
        <a:xfrm>
          <a:off x="0" y="0"/>
          <a:ext cx="0" cy="0"/>
          <a:chOff x="0" y="0"/>
          <a:chExt cx="0" cy="0"/>
        </a:xfrm>
      </p:grpSpPr>
      <p:sp>
        <p:nvSpPr>
          <p:cNvPr id="141" name="Google Shape;141;p34"/>
          <p:cNvSpPr txBox="1">
            <a:spLocks noGrp="1"/>
          </p:cNvSpPr>
          <p:nvPr>
            <p:ph type="body" idx="1"/>
          </p:nvPr>
        </p:nvSpPr>
        <p:spPr>
          <a:xfrm>
            <a:off x="577412" y="2092873"/>
            <a:ext cx="448036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1"/>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2"/>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2" name="Google Shape;142;p34"/>
          <p:cNvSpPr>
            <a:spLocks noGrp="1"/>
          </p:cNvSpPr>
          <p:nvPr>
            <p:ph type="pic" idx="2"/>
          </p:nvPr>
        </p:nvSpPr>
        <p:spPr>
          <a:xfrm>
            <a:off x="5305425" y="2093119"/>
            <a:ext cx="2514271" cy="2219325"/>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3" name="Google Shape;143;p34"/>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4" name="Google Shape;144;p34"/>
          <p:cNvSpPr txBox="1">
            <a:spLocks noGrp="1"/>
          </p:cNvSpPr>
          <p:nvPr>
            <p:ph type="body" idx="3"/>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5" name="Google Shape;145;p34"/>
          <p:cNvSpPr txBox="1">
            <a:spLocks noGrp="1"/>
          </p:cNvSpPr>
          <p:nvPr>
            <p:ph type="body" idx="4"/>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6" name="Google Shape;146;p34"/>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Slide with Table">
  <p:cSld name="Content Slide with Table">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Google Shape;148;p35"/>
          <p:cNvSpPr txBox="1">
            <a:spLocks noGrp="1"/>
          </p:cNvSpPr>
          <p:nvPr>
            <p:ph type="body" idx="1"/>
          </p:nvPr>
        </p:nvSpPr>
        <p:spPr>
          <a:xfrm>
            <a:off x="577412" y="2092873"/>
            <a:ext cx="448036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1"/>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2"/>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9" name="Google Shape;149;p35"/>
          <p:cNvSpPr>
            <a:spLocks noGrp="1"/>
          </p:cNvSpPr>
          <p:nvPr>
            <p:ph type="tbl" idx="2"/>
          </p:nvPr>
        </p:nvSpPr>
        <p:spPr>
          <a:xfrm>
            <a:off x="5305425" y="2093119"/>
            <a:ext cx="2514600" cy="2219325"/>
          </a:xfrm>
          <a:prstGeom prst="rect">
            <a:avLst/>
          </a:prstGeom>
          <a:noFill/>
          <a:ln>
            <a:noFill/>
          </a:ln>
        </p:spPr>
        <p:txBody>
          <a:bodyPr spcFirstLastPara="1" wrap="square" lIns="68575" tIns="34275" rIns="68575" bIns="34275" anchor="t" anchorCtr="0"/>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150" name="Google Shape;150;p35"/>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1" name="Google Shape;151;p35"/>
          <p:cNvSpPr txBox="1">
            <a:spLocks noGrp="1"/>
          </p:cNvSpPr>
          <p:nvPr>
            <p:ph type="body" idx="3"/>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2" name="Google Shape;152;p35"/>
          <p:cNvSpPr txBox="1">
            <a:spLocks noGrp="1"/>
          </p:cNvSpPr>
          <p:nvPr>
            <p:ph type="body" idx="4"/>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3" name="Google Shape;153;p35"/>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ransition Slide">
  <p:cSld name="Transition Slide">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body" idx="1"/>
          </p:nvPr>
        </p:nvSpPr>
        <p:spPr>
          <a:xfrm>
            <a:off x="904706" y="1914356"/>
            <a:ext cx="7324725" cy="994172"/>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3300"/>
              <a:buFont typeface="Arial"/>
              <a:buNone/>
              <a:defRPr sz="3300" b="1"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ransition Slide with Long Headline">
  <p:cSld name="Transition Slide with Long Headline">
    <p:bg>
      <p:bgPr>
        <a:blipFill>
          <a:blip r:embed="rId2">
            <a:alphaModFix/>
          </a:blip>
          <a:stretch>
            <a:fillRect/>
          </a:stretch>
        </a:blipFill>
        <a:effectLst/>
      </p:bgPr>
    </p:bg>
    <p:spTree>
      <p:nvGrpSpPr>
        <p:cNvPr id="1" name="Shape 156"/>
        <p:cNvGrpSpPr/>
        <p:nvPr/>
      </p:nvGrpSpPr>
      <p:grpSpPr>
        <a:xfrm>
          <a:off x="0" y="0"/>
          <a:ext cx="0" cy="0"/>
          <a:chOff x="0" y="0"/>
          <a:chExt cx="0" cy="0"/>
        </a:xfrm>
      </p:grpSpPr>
      <p:sp>
        <p:nvSpPr>
          <p:cNvPr id="157" name="Google Shape;157;p37"/>
          <p:cNvSpPr txBox="1">
            <a:spLocks noGrp="1"/>
          </p:cNvSpPr>
          <p:nvPr>
            <p:ph type="body" idx="1"/>
          </p:nvPr>
        </p:nvSpPr>
        <p:spPr>
          <a:xfrm>
            <a:off x="904706" y="1914356"/>
            <a:ext cx="7324725" cy="994172"/>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0"/>
              </a:spcBef>
              <a:spcAft>
                <a:spcPts val="0"/>
              </a:spcAft>
              <a:buClr>
                <a:schemeClr val="accent2"/>
              </a:buClr>
              <a:buSzPts val="3300"/>
              <a:buFont typeface="Arial"/>
              <a:buNone/>
              <a:defRPr sz="3300" b="1"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Slide with Bullet Color 3">
  <p:cSld name="Content Slide with Bullet Color 3">
    <p:bg>
      <p:bgPr>
        <a:blipFill>
          <a:blip r:embed="rId2">
            <a:alphaModFix/>
          </a:blip>
          <a:stretch>
            <a:fillRect/>
          </a:stretch>
        </a:blipFill>
        <a:effectLst/>
      </p:bgPr>
    </p:bg>
    <p:spTree>
      <p:nvGrpSpPr>
        <p:cNvPr id="1" name="Shape 158"/>
        <p:cNvGrpSpPr/>
        <p:nvPr/>
      </p:nvGrpSpPr>
      <p:grpSpPr>
        <a:xfrm>
          <a:off x="0" y="0"/>
          <a:ext cx="0" cy="0"/>
          <a:chOff x="0" y="0"/>
          <a:chExt cx="0" cy="0"/>
        </a:xfrm>
      </p:grpSpPr>
      <p:sp>
        <p:nvSpPr>
          <p:cNvPr id="159" name="Google Shape;159;p38"/>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 name="Google Shape;160;p38"/>
          <p:cNvSpPr txBox="1">
            <a:spLocks noGrp="1"/>
          </p:cNvSpPr>
          <p:nvPr>
            <p:ph type="body" idx="1"/>
          </p:nvPr>
        </p:nvSpPr>
        <p:spPr>
          <a:xfrm>
            <a:off x="577411" y="2092873"/>
            <a:ext cx="724228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2"/>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dk2"/>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2"/>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1" name="Google Shape;161;p38"/>
          <p:cNvSpPr txBox="1">
            <a:spLocks noGrp="1"/>
          </p:cNvSpPr>
          <p:nvPr>
            <p:ph type="body" idx="2"/>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2" name="Google Shape;162;p38"/>
          <p:cNvSpPr txBox="1">
            <a:spLocks noGrp="1"/>
          </p:cNvSpPr>
          <p:nvPr>
            <p:ph type="body" idx="3"/>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3" name="Google Shape;163;p38"/>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Slide with Chart">
  <p:cSld name="Content Slide with Chart">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39"/>
          <p:cNvSpPr txBox="1">
            <a:spLocks noGrp="1"/>
          </p:cNvSpPr>
          <p:nvPr>
            <p:ph type="body" idx="1"/>
          </p:nvPr>
        </p:nvSpPr>
        <p:spPr>
          <a:xfrm>
            <a:off x="577412" y="2092873"/>
            <a:ext cx="4480364" cy="2218996"/>
          </a:xfrm>
          <a:prstGeom prst="rect">
            <a:avLst/>
          </a:prstGeom>
          <a:noFill/>
          <a:ln>
            <a:noFill/>
          </a:ln>
        </p:spPr>
        <p:txBody>
          <a:bodyPr spcFirstLastPara="1" wrap="square" lIns="68575" tIns="34275" rIns="68575" bIns="34275" anchor="t" anchorCtr="0"/>
          <a:lstStyle>
            <a:lvl1pPr marL="457200" marR="0" lvl="0" indent="-342900" algn="l" rtl="0">
              <a:lnSpc>
                <a:spcPct val="100000"/>
              </a:lnSpc>
              <a:spcBef>
                <a:spcPts val="800"/>
              </a:spcBef>
              <a:spcAft>
                <a:spcPts val="0"/>
              </a:spcAft>
              <a:buClr>
                <a:schemeClr val="accent1"/>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2"/>
              </a:buClr>
              <a:buSzPts val="1500"/>
              <a:buFont typeface="Helvetica Neue"/>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6" name="Google Shape;166;p39"/>
          <p:cNvSpPr>
            <a:spLocks noGrp="1"/>
          </p:cNvSpPr>
          <p:nvPr>
            <p:ph type="chart" idx="2"/>
          </p:nvPr>
        </p:nvSpPr>
        <p:spPr>
          <a:xfrm>
            <a:off x="5298358" y="2093119"/>
            <a:ext cx="2521667" cy="2219325"/>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7" name="Google Shape;167;p39"/>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8" name="Google Shape;168;p39"/>
          <p:cNvSpPr txBox="1">
            <a:spLocks noGrp="1"/>
          </p:cNvSpPr>
          <p:nvPr>
            <p:ph type="body" idx="3"/>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9" name="Google Shape;169;p39"/>
          <p:cNvSpPr txBox="1">
            <a:spLocks noGrp="1"/>
          </p:cNvSpPr>
          <p:nvPr>
            <p:ph type="body" idx="4"/>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70" name="Google Shape;170;p39"/>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Slide with 2 Tables">
  <p:cSld name="Content Slide with 2 Tables">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40"/>
          <p:cNvSpPr>
            <a:spLocks noGrp="1"/>
          </p:cNvSpPr>
          <p:nvPr>
            <p:ph type="tbl" idx="2"/>
          </p:nvPr>
        </p:nvSpPr>
        <p:spPr>
          <a:xfrm>
            <a:off x="4320540" y="2093119"/>
            <a:ext cx="3499485" cy="2219325"/>
          </a:xfrm>
          <a:prstGeom prst="rect">
            <a:avLst/>
          </a:prstGeom>
          <a:noFill/>
          <a:ln>
            <a:noFill/>
          </a:ln>
        </p:spPr>
        <p:txBody>
          <a:bodyPr spcFirstLastPara="1" wrap="square" lIns="68575" tIns="34275" rIns="68575" bIns="34275" anchor="t" anchorCtr="0"/>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173" name="Google Shape;173;p40"/>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accent1"/>
              </a:buClr>
              <a:buSzPts val="2700"/>
              <a:buFont typeface="Times New Roman"/>
              <a:buNone/>
              <a:defRPr sz="2700" b="1" i="0" u="none" strike="noStrike" cap="none">
                <a:solidFill>
                  <a:schemeClr val="accen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4" name="Google Shape;174;p40"/>
          <p:cNvSpPr txBox="1">
            <a:spLocks noGrp="1"/>
          </p:cNvSpPr>
          <p:nvPr>
            <p:ph type="body" idx="1"/>
          </p:nvPr>
        </p:nvSpPr>
        <p:spPr>
          <a:xfrm>
            <a:off x="577411" y="1600199"/>
            <a:ext cx="7242572" cy="47625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accent2"/>
              </a:buClr>
              <a:buSzPts val="2100"/>
              <a:buFont typeface="Arial"/>
              <a:buNone/>
              <a:defRPr sz="2100" b="0" i="1" u="none" strike="noStrike" cap="none">
                <a:solidFill>
                  <a:schemeClr val="accent2"/>
                </a:solidFill>
                <a:latin typeface="Times New Roman"/>
                <a:ea typeface="Times New Roman"/>
                <a:cs typeface="Times New Roman"/>
                <a:sym typeface="Times New Roman"/>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75" name="Google Shape;175;p40"/>
          <p:cNvSpPr txBox="1">
            <a:spLocks noGrp="1"/>
          </p:cNvSpPr>
          <p:nvPr>
            <p:ph type="body" idx="3"/>
          </p:nvPr>
        </p:nvSpPr>
        <p:spPr>
          <a:xfrm>
            <a:off x="3918858" y="424203"/>
            <a:ext cx="4988379" cy="522685"/>
          </a:xfrm>
          <a:prstGeom prst="rect">
            <a:avLst/>
          </a:prstGeom>
          <a:noFill/>
          <a:ln>
            <a:noFill/>
          </a:ln>
        </p:spPr>
        <p:txBody>
          <a:bodyPr spcFirstLastPara="1" wrap="square" lIns="68575" tIns="34275" rIns="68575" bIns="34275" anchor="t" anchorCtr="0"/>
          <a:lstStyle>
            <a:lvl1pPr marL="457200" marR="0" lvl="0" indent="-228600" algn="r" rtl="0">
              <a:lnSpc>
                <a:spcPct val="90000"/>
              </a:lnSpc>
              <a:spcBef>
                <a:spcPts val="8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1pPr>
            <a:lvl2pPr marL="914400" marR="0" lvl="1" indent="-228600" algn="r" rtl="0">
              <a:lnSpc>
                <a:spcPct val="90000"/>
              </a:lnSpc>
              <a:spcBef>
                <a:spcPts val="400"/>
              </a:spcBef>
              <a:spcAft>
                <a:spcPts val="0"/>
              </a:spcAft>
              <a:buClr>
                <a:schemeClr val="accent1"/>
              </a:buClr>
              <a:buSzPts val="1800"/>
              <a:buFont typeface="Arial"/>
              <a:buNone/>
              <a:defRPr sz="1800" b="1" i="1" u="none" strike="noStrike" cap="none">
                <a:solidFill>
                  <a:schemeClr val="accent1"/>
                </a:solidFill>
                <a:latin typeface="Times New Roman"/>
                <a:ea typeface="Times New Roman"/>
                <a:cs typeface="Times New Roman"/>
                <a:sym typeface="Times New Roman"/>
              </a:defRPr>
            </a:lvl2pPr>
            <a:lvl3pPr marL="1371600" marR="0" lvl="2" indent="-228600" algn="r" rtl="0">
              <a:lnSpc>
                <a:spcPct val="90000"/>
              </a:lnSpc>
              <a:spcBef>
                <a:spcPts val="400"/>
              </a:spcBef>
              <a:spcAft>
                <a:spcPts val="0"/>
              </a:spcAft>
              <a:buClr>
                <a:schemeClr val="accent1"/>
              </a:buClr>
              <a:buSzPts val="1500"/>
              <a:buFont typeface="Arial"/>
              <a:buNone/>
              <a:defRPr sz="1500" b="1" i="1" u="none" strike="noStrike" cap="none">
                <a:solidFill>
                  <a:schemeClr val="accent1"/>
                </a:solidFill>
                <a:latin typeface="Times New Roman"/>
                <a:ea typeface="Times New Roman"/>
                <a:cs typeface="Times New Roman"/>
                <a:sym typeface="Times New Roman"/>
              </a:defRPr>
            </a:lvl3pPr>
            <a:lvl4pPr marL="1828800" marR="0" lvl="3"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4pPr>
            <a:lvl5pPr marL="2286000" marR="0" lvl="4" indent="-228600" algn="r" rtl="0">
              <a:lnSpc>
                <a:spcPct val="90000"/>
              </a:lnSpc>
              <a:spcBef>
                <a:spcPts val="400"/>
              </a:spcBef>
              <a:spcAft>
                <a:spcPts val="0"/>
              </a:spcAft>
              <a:buClr>
                <a:schemeClr val="accent1"/>
              </a:buClr>
              <a:buSzPts val="1400"/>
              <a:buFont typeface="Arial"/>
              <a:buNone/>
              <a:defRPr sz="1400" b="1" i="1" u="none" strike="noStrike" cap="none">
                <a:solidFill>
                  <a:schemeClr val="accent1"/>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76" name="Google Shape;176;p40"/>
          <p:cNvSpPr>
            <a:spLocks noGrp="1"/>
          </p:cNvSpPr>
          <p:nvPr>
            <p:ph type="tbl" idx="4"/>
          </p:nvPr>
        </p:nvSpPr>
        <p:spPr>
          <a:xfrm>
            <a:off x="577411" y="2093119"/>
            <a:ext cx="3496567" cy="2219325"/>
          </a:xfrm>
          <a:prstGeom prst="rect">
            <a:avLst/>
          </a:prstGeom>
          <a:noFill/>
          <a:ln>
            <a:noFill/>
          </a:ln>
        </p:spPr>
        <p:txBody>
          <a:bodyPr spcFirstLastPara="1" wrap="square" lIns="68575" tIns="34275" rIns="68575" bIns="34275" anchor="t" anchorCtr="0"/>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177" name="Google Shape;177;p40"/>
          <p:cNvSpPr txBox="1"/>
          <p:nvPr/>
        </p:nvSpPr>
        <p:spPr>
          <a:xfrm>
            <a:off x="8435340" y="4748466"/>
            <a:ext cx="471897" cy="173124"/>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700" b="1" i="0" u="none" strike="noStrike" cap="none">
                <a:solidFill>
                  <a:srgbClr val="C4C5C9"/>
                </a:solidFill>
                <a:latin typeface="Arial"/>
                <a:ea typeface="Arial"/>
                <a:cs typeface="Arial"/>
                <a:sym typeface="Arial"/>
              </a:rPr>
              <a:t>‹#›</a:t>
            </a:fld>
            <a:endParaRPr sz="700" b="1" i="0" u="none" strike="noStrike" cap="none">
              <a:solidFill>
                <a:srgbClr val="C4C5C9"/>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1.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11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6.png"/><Relationship Id="rId3" Type="http://schemas.microsoft.com/office/2007/relationships/media" Target="../media/media8.m4a"/><Relationship Id="rId7" Type="http://schemas.openxmlformats.org/officeDocument/2006/relationships/image" Target="../media/image14.png"/><Relationship Id="rId12" Type="http://schemas.microsoft.com/office/2007/relationships/hdphoto" Target="../media/hdphoto3.wdp"/><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notesSlide" Target="../notesSlides/notesSlide10.xml"/><Relationship Id="rId11" Type="http://schemas.openxmlformats.org/officeDocument/2006/relationships/image" Target="../media/image9.png"/><Relationship Id="rId5" Type="http://schemas.openxmlformats.org/officeDocument/2006/relationships/slideLayout" Target="../slideLayouts/slideLayout19.xml"/><Relationship Id="rId10" Type="http://schemas.microsoft.com/office/2007/relationships/hdphoto" Target="../media/hdphoto4.wdp"/><Relationship Id="rId4" Type="http://schemas.openxmlformats.org/officeDocument/2006/relationships/audio" Target="../media/media8.m4a"/><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media" Target="../media/media3.m4a"/><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notesSlide" Target="../notesSlides/notesSlide2.xml"/><Relationship Id="rId5" Type="http://schemas.openxmlformats.org/officeDocument/2006/relationships/slideLayout" Target="../slideLayouts/slideLayout13.xml"/><Relationship Id="rId4" Type="http://schemas.openxmlformats.org/officeDocument/2006/relationships/audio" Target="../media/media3.m4a"/><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media" Target="../media/media5.m4a"/><Relationship Id="rId7" Type="http://schemas.openxmlformats.org/officeDocument/2006/relationships/image" Target="../media/image8.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notesSlide" Target="../notesSlides/notesSlide3.xml"/><Relationship Id="rId5" Type="http://schemas.openxmlformats.org/officeDocument/2006/relationships/slideLayout" Target="../slideLayouts/slideLayout16.xml"/><Relationship Id="rId10" Type="http://schemas.microsoft.com/office/2007/relationships/hdphoto" Target="../media/hdphoto3.wdp"/><Relationship Id="rId4" Type="http://schemas.openxmlformats.org/officeDocument/2006/relationships/audio" Target="../media/media5.m4a"/><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1.png"/><Relationship Id="rId2" Type="http://schemas.openxmlformats.org/officeDocument/2006/relationships/audio" Target="../media/media7.m4a"/><Relationship Id="rId1" Type="http://schemas.microsoft.com/office/2007/relationships/media" Target="../media/media7.m4a"/><Relationship Id="rId6" Type="http://schemas.microsoft.com/office/2007/relationships/hdphoto" Target="../media/hdphoto4.wdp"/><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41"/>
          <p:cNvSpPr txBox="1">
            <a:spLocks noGrp="1"/>
          </p:cNvSpPr>
          <p:nvPr>
            <p:ph type="title"/>
          </p:nvPr>
        </p:nvSpPr>
        <p:spPr>
          <a:xfrm>
            <a:off x="909600" y="1817852"/>
            <a:ext cx="7324800" cy="8631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accent1"/>
              </a:buClr>
              <a:buSzPts val="3300"/>
              <a:buFont typeface="Times New Roman"/>
              <a:buNone/>
            </a:pPr>
            <a:r>
              <a:rPr lang="en" sz="3600">
                <a:solidFill>
                  <a:schemeClr val="accent2"/>
                </a:solidFill>
              </a:rPr>
              <a:t>Harvest-X</a:t>
            </a:r>
            <a:endParaRPr sz="3600">
              <a:solidFill>
                <a:schemeClr val="accent2"/>
              </a:solidFill>
            </a:endParaRPr>
          </a:p>
        </p:txBody>
      </p:sp>
      <p:sp>
        <p:nvSpPr>
          <p:cNvPr id="183" name="Google Shape;183;p41"/>
          <p:cNvSpPr txBox="1"/>
          <p:nvPr/>
        </p:nvSpPr>
        <p:spPr>
          <a:xfrm>
            <a:off x="939150" y="2703650"/>
            <a:ext cx="7021800" cy="3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 </a:t>
            </a:r>
            <a:r>
              <a:rPr lang="en" b="1" i="1">
                <a:solidFill>
                  <a:schemeClr val="accent1"/>
                </a:solidFill>
                <a:latin typeface="Times New Roman"/>
                <a:ea typeface="Times New Roman"/>
                <a:cs typeface="Times New Roman"/>
                <a:sym typeface="Times New Roman"/>
              </a:rPr>
              <a:t>Project Team: Joshua Bailey, Jair Dunham, Autumn Fields,</a:t>
            </a:r>
            <a:r>
              <a:rPr lang="en" b="1" i="1">
                <a:solidFill>
                  <a:schemeClr val="accent1"/>
                </a:solidFill>
                <a:highlight>
                  <a:srgbClr val="FFFFFF"/>
                </a:highlight>
                <a:latin typeface="Times New Roman"/>
                <a:ea typeface="Times New Roman"/>
                <a:cs typeface="Times New Roman"/>
                <a:sym typeface="Times New Roman"/>
              </a:rPr>
              <a:t>Christina McWilliams</a:t>
            </a:r>
            <a:endParaRPr b="1" i="1">
              <a:solidFill>
                <a:schemeClr val="accent1"/>
              </a:solidFill>
              <a:latin typeface="Times New Roman"/>
              <a:ea typeface="Times New Roman"/>
              <a:cs typeface="Times New Roman"/>
              <a:sym typeface="Times New Roman"/>
            </a:endParaRPr>
          </a:p>
        </p:txBody>
      </p:sp>
      <p:pic>
        <p:nvPicPr>
          <p:cNvPr id="3" name="F.D. Bluford Librar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8626" y="3333750"/>
            <a:ext cx="609600" cy="6096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8"/>
          <p:cNvSpPr txBox="1">
            <a:spLocks noGrp="1"/>
          </p:cNvSpPr>
          <p:nvPr>
            <p:ph type="title"/>
          </p:nvPr>
        </p:nvSpPr>
        <p:spPr>
          <a:xfrm>
            <a:off x="295475" y="806400"/>
            <a:ext cx="7403700" cy="438000"/>
          </a:xfrm>
          <a:prstGeom prst="rect">
            <a:avLst/>
          </a:prstGeom>
          <a:noFill/>
          <a:ln>
            <a:noFill/>
          </a:ln>
        </p:spPr>
        <p:txBody>
          <a:bodyPr spcFirstLastPara="1" wrap="square" lIns="68575" tIns="34275" rIns="68575" bIns="34275" anchor="t" anchorCtr="0">
            <a:noAutofit/>
          </a:bodyPr>
          <a:lstStyle/>
          <a:p>
            <a:pPr marL="165100" lvl="0" indent="-50800" algn="l" rtl="0">
              <a:lnSpc>
                <a:spcPct val="100000"/>
              </a:lnSpc>
              <a:spcBef>
                <a:spcPts val="0"/>
              </a:spcBef>
              <a:spcAft>
                <a:spcPts val="0"/>
              </a:spcAft>
              <a:buClr>
                <a:schemeClr val="accent2"/>
              </a:buClr>
              <a:buSzPts val="1800"/>
              <a:buFont typeface="Noto Sans Symbols"/>
              <a:buNone/>
            </a:pPr>
            <a:r>
              <a:rPr lang="en" sz="1800" b="0">
                <a:solidFill>
                  <a:schemeClr val="dk1"/>
                </a:solidFill>
                <a:latin typeface="Arial"/>
                <a:ea typeface="Arial"/>
                <a:cs typeface="Arial"/>
                <a:sym typeface="Arial"/>
              </a:rPr>
              <a:t>Coding Platforms: </a:t>
            </a:r>
            <a:endParaRPr sz="1800"/>
          </a:p>
        </p:txBody>
      </p:sp>
      <p:sp>
        <p:nvSpPr>
          <p:cNvPr id="232" name="Google Shape;232;p48"/>
          <p:cNvSpPr txBox="1">
            <a:spLocks noGrp="1"/>
          </p:cNvSpPr>
          <p:nvPr>
            <p:ph type="body" idx="1"/>
          </p:nvPr>
        </p:nvSpPr>
        <p:spPr>
          <a:xfrm>
            <a:off x="577400" y="1244400"/>
            <a:ext cx="3767100" cy="3067500"/>
          </a:xfrm>
          <a:prstGeom prst="rect">
            <a:avLst/>
          </a:prstGeom>
          <a:noFill/>
          <a:ln>
            <a:noFill/>
          </a:ln>
        </p:spPr>
        <p:txBody>
          <a:bodyPr spcFirstLastPara="1" wrap="square" lIns="68575" tIns="34275" rIns="68575" bIns="34275" anchor="t" anchorCtr="0">
            <a:noAutofit/>
          </a:bodyPr>
          <a:lstStyle/>
          <a:p>
            <a:pPr marL="114300" indent="0">
              <a:spcBef>
                <a:spcPts val="0"/>
              </a:spcBef>
              <a:buNone/>
            </a:pPr>
            <a:r>
              <a:rPr lang="en-US" sz="1200" dirty="0"/>
              <a:t>Application and Participation excel files were ingrained with macro code to isolate and pair the emails with their home addresses in the excel sheet. The amount of trials using the code to get it to work was numerous. Once it worked, the files were saved to be used for input into the python program. Dictionaries were created linking the emails of the participation file with the emails and addresses of the application files. It helped to narrow down any outliers in the files. Each line of code was tested prior to completion with the insertion of the excel files. When the individuals’ were grouped based on their shared addresses, it would return with the total number of households and people in those houses. </a:t>
            </a:r>
          </a:p>
          <a:p>
            <a:pPr marL="114300" lvl="0" indent="0">
              <a:spcBef>
                <a:spcPts val="0"/>
              </a:spcBef>
              <a:buNone/>
            </a:pPr>
            <a:endParaRPr lang="en-US" sz="1200" dirty="0"/>
          </a:p>
          <a:p>
            <a:pPr marL="165100" lvl="0" indent="-50800">
              <a:spcBef>
                <a:spcPts val="0"/>
              </a:spcBef>
              <a:buNone/>
            </a:pPr>
            <a:endParaRPr lang="en-US" sz="1200" dirty="0"/>
          </a:p>
          <a:p>
            <a:pPr marL="165100" lvl="0" indent="-50800">
              <a:spcBef>
                <a:spcPts val="0"/>
              </a:spcBef>
              <a:buNone/>
            </a:pPr>
            <a:endParaRPr lang="en-US" sz="1200" dirty="0"/>
          </a:p>
          <a:p>
            <a:pPr marL="165100" lvl="0" indent="-50800">
              <a:spcBef>
                <a:spcPts val="0"/>
              </a:spcBef>
              <a:buNone/>
            </a:pPr>
            <a:endParaRPr lang="en-US" sz="1200" dirty="0"/>
          </a:p>
        </p:txBody>
      </p:sp>
      <p:sp>
        <p:nvSpPr>
          <p:cNvPr id="233" name="Google Shape;233;p48"/>
          <p:cNvSpPr txBox="1">
            <a:spLocks noGrp="1"/>
          </p:cNvSpPr>
          <p:nvPr>
            <p:ph type="body" idx="3"/>
          </p:nvPr>
        </p:nvSpPr>
        <p:spPr>
          <a:xfrm>
            <a:off x="3940708" y="380503"/>
            <a:ext cx="4988400" cy="522600"/>
          </a:xfrm>
          <a:prstGeom prst="rect">
            <a:avLst/>
          </a:prstGeom>
          <a:noFill/>
          <a:ln>
            <a:noFill/>
          </a:ln>
        </p:spPr>
        <p:txBody>
          <a:bodyPr spcFirstLastPara="1" wrap="square" lIns="68575" tIns="34275" rIns="68575" bIns="34275" anchor="t" anchorCtr="0">
            <a:noAutofit/>
          </a:bodyPr>
          <a:lstStyle/>
          <a:p>
            <a:pPr marL="914400" lvl="0" indent="0" algn="r" rtl="0">
              <a:spcBef>
                <a:spcPts val="0"/>
              </a:spcBef>
              <a:spcAft>
                <a:spcPts val="0"/>
              </a:spcAft>
              <a:buClr>
                <a:schemeClr val="dk1"/>
              </a:buClr>
              <a:buSzPts val="1100"/>
              <a:buFont typeface="Arial"/>
              <a:buNone/>
            </a:pPr>
            <a:r>
              <a:rPr lang="en" sz="2400"/>
              <a:t>Testing and Validation </a:t>
            </a:r>
            <a:endParaRPr sz="2400"/>
          </a:p>
        </p:txBody>
      </p:sp>
      <p:pic>
        <p:nvPicPr>
          <p:cNvPr id="235" name="Google Shape;235;p48"/>
          <p:cNvPicPr preferRelativeResize="0"/>
          <p:nvPr/>
        </p:nvPicPr>
        <p:blipFill>
          <a:blip r:embed="rId7">
            <a:alphaModFix/>
          </a:blip>
          <a:stretch>
            <a:fillRect/>
          </a:stretch>
        </p:blipFill>
        <p:spPr>
          <a:xfrm>
            <a:off x="4760650" y="1074097"/>
            <a:ext cx="2071200" cy="1159875"/>
          </a:xfrm>
          <a:prstGeom prst="rect">
            <a:avLst/>
          </a:prstGeom>
          <a:noFill/>
          <a:ln>
            <a:noFill/>
          </a:ln>
        </p:spPr>
      </p:pic>
      <p:pic>
        <p:nvPicPr>
          <p:cNvPr id="3" name="Picture 2">
            <a:extLst>
              <a:ext uri="{FF2B5EF4-FFF2-40B4-BE49-F238E27FC236}">
                <a16:creationId xmlns:a16="http://schemas.microsoft.com/office/drawing/2014/main" id="{8B5FF708-46DD-EF40-8622-8E4AE4A57078}"/>
              </a:ext>
            </a:extLst>
          </p:cNvPr>
          <p:cNvPicPr>
            <a:picLocks noChangeAspect="1"/>
          </p:cNvPicPr>
          <p:nvPr/>
        </p:nvPicPr>
        <p:blipFill>
          <a:blip r:embed="rId8"/>
          <a:stretch>
            <a:fillRect/>
          </a:stretch>
        </p:blipFill>
        <p:spPr>
          <a:xfrm>
            <a:off x="7248000" y="1727527"/>
            <a:ext cx="1536700" cy="1524000"/>
          </a:xfrm>
          <a:prstGeom prst="rect">
            <a:avLst/>
          </a:prstGeom>
        </p:spPr>
      </p:pic>
      <p:pic>
        <p:nvPicPr>
          <p:cNvPr id="4" name="Excel.m4a">
            <a:hlinkClick r:id="" action="ppaction://media"/>
            <a:extLst>
              <a:ext uri="{FF2B5EF4-FFF2-40B4-BE49-F238E27FC236}">
                <a16:creationId xmlns:a16="http://schemas.microsoft.com/office/drawing/2014/main" id="{06472E16-0A34-2B4D-8B63-DB4709909EA3}"/>
              </a:ext>
            </a:extLst>
          </p:cNvPr>
          <p:cNvPicPr>
            <a:picLocks noChangeAspect="1"/>
          </p:cNvPicPr>
          <p:nvPr>
            <a:audioFile r:link="rId2"/>
            <p:extLst>
              <p:ext uri="{DAA4B4D4-6D71-4841-9C94-3DE7FCFB9230}">
                <p14:media xmlns:p14="http://schemas.microsoft.com/office/powerpoint/2010/main" r:embed="rId1"/>
              </p:ext>
            </p:extLst>
          </p:nvPr>
        </p:nvPicPr>
        <p:blipFill>
          <a:blip r:embed="rId9">
            <a:extLst>
              <a:ext uri="{BEBA8EAE-BF5A-486C-A8C5-ECC9F3942E4B}">
                <a14:imgProps xmlns:a14="http://schemas.microsoft.com/office/drawing/2010/main">
                  <a14:imgLayer r:embed="rId10">
                    <a14:imgEffect>
                      <a14:artisticBlur radius="91"/>
                    </a14:imgEffect>
                  </a14:imgLayer>
                </a14:imgProps>
              </a:ext>
            </a:extLst>
          </a:blip>
          <a:stretch>
            <a:fillRect/>
          </a:stretch>
        </p:blipFill>
        <p:spPr>
          <a:xfrm>
            <a:off x="669937" y="3948425"/>
            <a:ext cx="460825" cy="460825"/>
          </a:xfrm>
          <a:prstGeom prst="rect">
            <a:avLst/>
          </a:prstGeom>
        </p:spPr>
      </p:pic>
      <p:pic>
        <p:nvPicPr>
          <p:cNvPr id="5" name="Python.m4a">
            <a:hlinkClick r:id="" action="ppaction://media"/>
            <a:extLst>
              <a:ext uri="{FF2B5EF4-FFF2-40B4-BE49-F238E27FC236}">
                <a16:creationId xmlns:a16="http://schemas.microsoft.com/office/drawing/2014/main" id="{1FD9CF4C-677B-D04A-BA72-C35F4482A95F}"/>
              </a:ext>
            </a:extLst>
          </p:cNvPr>
          <p:cNvPicPr>
            <a:picLocks noChangeAspect="1"/>
          </p:cNvPicPr>
          <p:nvPr>
            <a:audioFile r:link="rId4"/>
            <p:extLst>
              <p:ext uri="{DAA4B4D4-6D71-4841-9C94-3DE7FCFB9230}">
                <p14:media xmlns:p14="http://schemas.microsoft.com/office/powerpoint/2010/main" r:embed="rId3"/>
              </p:ext>
            </p:extLst>
          </p:nvPr>
        </p:nvPicPr>
        <p:blipFill>
          <a:blip r:embed="rId11">
            <a:extLst>
              <a:ext uri="{BEBA8EAE-BF5A-486C-A8C5-ECC9F3942E4B}">
                <a14:imgProps xmlns:a14="http://schemas.microsoft.com/office/drawing/2010/main">
                  <a14:imgLayer r:embed="rId12">
                    <a14:imgEffect>
                      <a14:artisticBlur radius="99"/>
                    </a14:imgEffect>
                  </a14:imgLayer>
                </a14:imgProps>
              </a:ext>
            </a:extLst>
          </a:blip>
          <a:stretch>
            <a:fillRect/>
          </a:stretch>
        </p:blipFill>
        <p:spPr>
          <a:xfrm>
            <a:off x="8035725" y="836300"/>
            <a:ext cx="812800" cy="812800"/>
          </a:xfrm>
          <a:prstGeom prst="rect">
            <a:avLst/>
          </a:prstGeom>
        </p:spPr>
      </p:pic>
      <p:pic>
        <p:nvPicPr>
          <p:cNvPr id="1026" name="Picture 2" descr="Image result for github logo">
            <a:extLst>
              <a:ext uri="{FF2B5EF4-FFF2-40B4-BE49-F238E27FC236}">
                <a16:creationId xmlns:a16="http://schemas.microsoft.com/office/drawing/2014/main" id="{76AF175A-DAFB-4E7D-AD4B-C29DE555534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99502" y="3419845"/>
            <a:ext cx="2817267" cy="7360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950" fill="hold"/>
                                        <p:tgtEl>
                                          <p:spTgt spid="4"/>
                                        </p:tgtEl>
                                      </p:cBhvr>
                                    </p:cmd>
                                  </p:childTnLst>
                                </p:cTn>
                              </p:par>
                              <p:par>
                                <p:cTn id="7" presetID="1" presetClass="mediacall" presetSubtype="0" fill="hold" nodeType="withEffect">
                                  <p:stCondLst>
                                    <p:cond delay="22000"/>
                                  </p:stCondLst>
                                  <p:childTnLst>
                                    <p:cmd type="call" cmd="playFrom(0.0)">
                                      <p:cBhvr>
                                        <p:cTn id="8" dur="25846" fill="hold"/>
                                        <p:tgtEl>
                                          <p:spTgt spid="5"/>
                                        </p:tgtEl>
                                      </p:cBhvr>
                                    </p:cmd>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50"/>
          <p:cNvSpPr txBox="1">
            <a:spLocks noGrp="1"/>
          </p:cNvSpPr>
          <p:nvPr>
            <p:ph type="body" idx="1"/>
          </p:nvPr>
        </p:nvSpPr>
        <p:spPr>
          <a:xfrm>
            <a:off x="577412" y="2092873"/>
            <a:ext cx="4480364" cy="2218996"/>
          </a:xfrm>
          <a:prstGeom prst="rect">
            <a:avLst/>
          </a:prstGeom>
          <a:noFill/>
          <a:ln>
            <a:noFill/>
          </a:ln>
        </p:spPr>
        <p:txBody>
          <a:bodyPr spcFirstLastPara="1" wrap="square" lIns="68575" tIns="34275" rIns="68575" bIns="34275" anchor="t" anchorCtr="0">
            <a:noAutofit/>
          </a:bodyPr>
          <a:lstStyle/>
          <a:p>
            <a:pPr marL="114300" lvl="0" indent="0">
              <a:spcBef>
                <a:spcPts val="0"/>
              </a:spcBef>
              <a:buClr>
                <a:schemeClr val="accent1"/>
              </a:buClr>
              <a:buNone/>
            </a:pPr>
            <a:r>
              <a:rPr lang="en-US" sz="1100" dirty="0"/>
              <a:t>We designed a python program that is able to obtain the individual households from excel file inputs. Ultimately, the files were coded with macro to pair either application or participant files with emails and addresses together. Given individual emails are unique to their name, the two were linked through the creation of dictionaries with addresses. These elements are most important in accomplishing the program mission.</a:t>
            </a:r>
          </a:p>
          <a:p>
            <a:pPr marL="114300" lvl="0" indent="0">
              <a:spcBef>
                <a:spcPts val="0"/>
              </a:spcBef>
              <a:buClr>
                <a:schemeClr val="accent1"/>
              </a:buClr>
              <a:buNone/>
            </a:pPr>
            <a:r>
              <a:rPr lang="en-US" sz="1100" dirty="0"/>
              <a:t> </a:t>
            </a:r>
          </a:p>
          <a:p>
            <a:pPr marL="114300" lvl="0" indent="0">
              <a:spcBef>
                <a:spcPts val="0"/>
              </a:spcBef>
              <a:buClr>
                <a:schemeClr val="accent1"/>
              </a:buClr>
              <a:buNone/>
            </a:pPr>
            <a:r>
              <a:rPr lang="en-US" sz="1100" dirty="0"/>
              <a:t>As an end result, the program groups the emails together that share the same home address. This shows the people that share one household with unduplicated individuals. The total individuals that share a home address will be returned. </a:t>
            </a:r>
          </a:p>
        </p:txBody>
      </p:sp>
      <p:sp>
        <p:nvSpPr>
          <p:cNvPr id="251" name="Google Shape;251;p50"/>
          <p:cNvSpPr>
            <a:spLocks noGrp="1"/>
          </p:cNvSpPr>
          <p:nvPr>
            <p:ph type="tbl" idx="2"/>
          </p:nvPr>
        </p:nvSpPr>
        <p:spPr>
          <a:xfrm>
            <a:off x="5305425" y="2093119"/>
            <a:ext cx="2514600" cy="2219325"/>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endParaRPr/>
          </a:p>
        </p:txBody>
      </p:sp>
      <p:sp>
        <p:nvSpPr>
          <p:cNvPr id="252" name="Google Shape;252;p50"/>
          <p:cNvSpPr txBox="1">
            <a:spLocks noGrp="1"/>
          </p:cNvSpPr>
          <p:nvPr>
            <p:ph type="title"/>
          </p:nvPr>
        </p:nvSpPr>
        <p:spPr>
          <a:xfrm>
            <a:off x="577412" y="1178473"/>
            <a:ext cx="7242284" cy="438055"/>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accent1"/>
              </a:buClr>
              <a:buSzPts val="2700"/>
              <a:buFont typeface="Times New Roman"/>
              <a:buNone/>
            </a:pPr>
            <a:r>
              <a:rPr lang="en" sz="1100" dirty="0"/>
              <a:t>Goal: unduplicated households and unduplicated individuals returned</a:t>
            </a:r>
            <a:endParaRPr sz="1100" dirty="0"/>
          </a:p>
        </p:txBody>
      </p:sp>
      <p:sp>
        <p:nvSpPr>
          <p:cNvPr id="253" name="Google Shape;253;p50"/>
          <p:cNvSpPr txBox="1">
            <a:spLocks noGrp="1"/>
          </p:cNvSpPr>
          <p:nvPr>
            <p:ph type="body" idx="4"/>
          </p:nvPr>
        </p:nvSpPr>
        <p:spPr>
          <a:xfrm>
            <a:off x="3918858" y="424203"/>
            <a:ext cx="4988379" cy="522685"/>
          </a:xfrm>
          <a:prstGeom prst="rect">
            <a:avLst/>
          </a:prstGeom>
          <a:noFill/>
          <a:ln>
            <a:noFill/>
          </a:ln>
        </p:spPr>
        <p:txBody>
          <a:bodyPr spcFirstLastPara="1" wrap="square" lIns="68575" tIns="34275" rIns="68575" bIns="34275" anchor="t" anchorCtr="0">
            <a:noAutofit/>
          </a:bodyPr>
          <a:lstStyle/>
          <a:p>
            <a:pPr marL="457200" lvl="0" indent="0" algn="r" rtl="0">
              <a:spcBef>
                <a:spcPts val="0"/>
              </a:spcBef>
              <a:spcAft>
                <a:spcPts val="0"/>
              </a:spcAft>
              <a:buNone/>
            </a:pPr>
            <a:r>
              <a:rPr lang="en" sz="2400"/>
              <a:t>Conclusion </a:t>
            </a:r>
            <a:endParaRPr sz="2400"/>
          </a:p>
        </p:txBody>
      </p:sp>
      <p:pic>
        <p:nvPicPr>
          <p:cNvPr id="2" name="Conclusion ">
            <a:hlinkClick r:id="" action="ppaction://media"/>
            <a:extLst>
              <a:ext uri="{FF2B5EF4-FFF2-40B4-BE49-F238E27FC236}">
                <a16:creationId xmlns:a16="http://schemas.microsoft.com/office/drawing/2014/main" id="{21D44458-9D1F-42FA-B892-6199EEA2F2B7}"/>
              </a:ext>
            </a:extLst>
          </p:cNvPr>
          <p:cNvPicPr>
            <a:picLocks noChangeAspect="1"/>
          </p:cNvPicPr>
          <p:nvPr>
            <a:audioFile r:link="rId2"/>
            <p:extLst>
              <p:ext uri="{DAA4B4D4-6D71-4841-9C94-3DE7FCFB9230}">
                <p14:media xmlns:p14="http://schemas.microsoft.com/office/powerpoint/2010/main" r:embed="rId1">
                  <p14:fade in="250"/>
                </p14:media>
              </p:ext>
            </p:extLst>
          </p:nvPr>
        </p:nvPicPr>
        <p:blipFill>
          <a:blip r:embed="rId5">
            <a:duotone>
              <a:prstClr val="black"/>
              <a:schemeClr val="accent2">
                <a:tint val="45000"/>
                <a:satMod val="400000"/>
              </a:schemeClr>
            </a:duotone>
          </a:blip>
          <a:stretch>
            <a:fillRect/>
          </a:stretch>
        </p:blipFill>
        <p:spPr>
          <a:xfrm>
            <a:off x="896679" y="1428069"/>
            <a:ext cx="427625" cy="438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2"/>
          <p:cNvSpPr txBox="1">
            <a:spLocks noGrp="1"/>
          </p:cNvSpPr>
          <p:nvPr>
            <p:ph type="title"/>
          </p:nvPr>
        </p:nvSpPr>
        <p:spPr>
          <a:xfrm>
            <a:off x="896625" y="1747550"/>
            <a:ext cx="7324800" cy="1779600"/>
          </a:xfrm>
          <a:prstGeom prst="rect">
            <a:avLst/>
          </a:prstGeom>
          <a:noFill/>
          <a:ln>
            <a:noFill/>
          </a:ln>
        </p:spPr>
        <p:txBody>
          <a:bodyPr spcFirstLastPara="1" wrap="square" lIns="68575" tIns="34275" rIns="68575" bIns="34275" anchor="t" anchorCtr="0">
            <a:noAutofit/>
          </a:bodyPr>
          <a:lstStyle/>
          <a:p>
            <a:pPr marL="457200" marR="0" lvl="0" indent="-298450" algn="l" rtl="0">
              <a:lnSpc>
                <a:spcPct val="90000"/>
              </a:lnSpc>
              <a:spcBef>
                <a:spcPts val="0"/>
              </a:spcBef>
              <a:spcAft>
                <a:spcPts val="0"/>
              </a:spcAft>
              <a:buSzPts val="1100"/>
              <a:buChar char="●"/>
            </a:pPr>
            <a:r>
              <a:rPr lang="en" sz="1100"/>
              <a:t>Problem Definition </a:t>
            </a:r>
            <a:endParaRPr sz="1100"/>
          </a:p>
          <a:p>
            <a:pPr marL="457200" marR="0" lvl="0" indent="-298450" algn="l" rtl="0">
              <a:lnSpc>
                <a:spcPct val="90000"/>
              </a:lnSpc>
              <a:spcBef>
                <a:spcPts val="0"/>
              </a:spcBef>
              <a:spcAft>
                <a:spcPts val="0"/>
              </a:spcAft>
              <a:buSzPts val="1100"/>
              <a:buChar char="●"/>
            </a:pPr>
            <a:r>
              <a:rPr lang="en" sz="1100"/>
              <a:t>Solution Approach </a:t>
            </a:r>
            <a:endParaRPr sz="1100"/>
          </a:p>
          <a:p>
            <a:pPr marL="914400" marR="0" lvl="0" indent="0" algn="l" rtl="0">
              <a:lnSpc>
                <a:spcPct val="90000"/>
              </a:lnSpc>
              <a:spcBef>
                <a:spcPts val="0"/>
              </a:spcBef>
              <a:spcAft>
                <a:spcPts val="0"/>
              </a:spcAft>
              <a:buNone/>
            </a:pPr>
            <a:r>
              <a:rPr lang="en" sz="1100"/>
              <a:t>Program Structure </a:t>
            </a:r>
            <a:endParaRPr sz="1100"/>
          </a:p>
          <a:p>
            <a:pPr marL="914400" marR="0" lvl="0" indent="0" algn="l" rtl="0">
              <a:lnSpc>
                <a:spcPct val="90000"/>
              </a:lnSpc>
              <a:spcBef>
                <a:spcPts val="0"/>
              </a:spcBef>
              <a:spcAft>
                <a:spcPts val="0"/>
              </a:spcAft>
              <a:buNone/>
            </a:pPr>
            <a:r>
              <a:rPr lang="en" sz="1100"/>
              <a:t>Program Logistics </a:t>
            </a:r>
            <a:endParaRPr sz="1100"/>
          </a:p>
          <a:p>
            <a:pPr marL="914400" marR="0" lvl="0" indent="0" algn="l" rtl="0">
              <a:lnSpc>
                <a:spcPct val="90000"/>
              </a:lnSpc>
              <a:spcBef>
                <a:spcPts val="0"/>
              </a:spcBef>
              <a:spcAft>
                <a:spcPts val="0"/>
              </a:spcAft>
              <a:buNone/>
            </a:pPr>
            <a:r>
              <a:rPr lang="en" sz="1100"/>
              <a:t>Testing and Validation </a:t>
            </a:r>
            <a:endParaRPr sz="1100"/>
          </a:p>
          <a:p>
            <a:pPr marL="457200" marR="0" lvl="0" indent="-298450" algn="l" rtl="0">
              <a:lnSpc>
                <a:spcPct val="90000"/>
              </a:lnSpc>
              <a:spcBef>
                <a:spcPts val="0"/>
              </a:spcBef>
              <a:spcAft>
                <a:spcPts val="0"/>
              </a:spcAft>
              <a:buSzPts val="1100"/>
              <a:buChar char="●"/>
            </a:pPr>
            <a:r>
              <a:rPr lang="en" sz="1100"/>
              <a:t>Application Demonstration </a:t>
            </a:r>
            <a:endParaRPr sz="1100"/>
          </a:p>
          <a:p>
            <a:pPr marL="457200" marR="0" lvl="0" indent="-298450" algn="l" rtl="0">
              <a:lnSpc>
                <a:spcPct val="90000"/>
              </a:lnSpc>
              <a:spcBef>
                <a:spcPts val="0"/>
              </a:spcBef>
              <a:spcAft>
                <a:spcPts val="0"/>
              </a:spcAft>
              <a:buSzPts val="1100"/>
              <a:buChar char="●"/>
            </a:pPr>
            <a:r>
              <a:rPr lang="en" sz="1100"/>
              <a:t>Conclusion </a:t>
            </a:r>
            <a:endParaRPr sz="1100"/>
          </a:p>
        </p:txBody>
      </p:sp>
      <p:sp>
        <p:nvSpPr>
          <p:cNvPr id="189" name="Google Shape;189;p42"/>
          <p:cNvSpPr txBox="1"/>
          <p:nvPr/>
        </p:nvSpPr>
        <p:spPr>
          <a:xfrm>
            <a:off x="1103075" y="1239400"/>
            <a:ext cx="3185100" cy="40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i="1">
                <a:solidFill>
                  <a:schemeClr val="accent4"/>
                </a:solidFill>
                <a:latin typeface="Times New Roman"/>
                <a:ea typeface="Times New Roman"/>
                <a:cs typeface="Times New Roman"/>
                <a:sym typeface="Times New Roman"/>
              </a:rPr>
              <a:t>Presentation Overview </a:t>
            </a:r>
            <a:endParaRPr sz="2400" b="1" i="1">
              <a:solidFill>
                <a:schemeClr val="accent4"/>
              </a:solidFill>
              <a:latin typeface="Times New Roman"/>
              <a:ea typeface="Times New Roman"/>
              <a:cs typeface="Times New Roman"/>
              <a:sym typeface="Times New Roman"/>
            </a:endParaRPr>
          </a:p>
        </p:txBody>
      </p:sp>
      <p:pic>
        <p:nvPicPr>
          <p:cNvPr id="2" name="Overview.m4a">
            <a:hlinkClick r:id="" action="ppaction://media"/>
            <a:extLst>
              <a:ext uri="{FF2B5EF4-FFF2-40B4-BE49-F238E27FC236}">
                <a16:creationId xmlns:a16="http://schemas.microsoft.com/office/drawing/2014/main" id="{DA7F333C-908F-1D4D-B360-595BC66649CE}"/>
              </a:ext>
            </a:extLst>
          </p:cNvPr>
          <p:cNvPicPr>
            <a:picLocks noChangeAspect="1"/>
          </p:cNvPicPr>
          <p:nvPr>
            <a:audioFile r:link="rId2"/>
            <p:extLst>
              <p:ext uri="{DAA4B4D4-6D71-4841-9C94-3DE7FCFB9230}">
                <p14:media xmlns:p14="http://schemas.microsoft.com/office/powerpoint/2010/main" r:embed="rId1"/>
              </p:ext>
            </p:extLst>
          </p:nvPr>
        </p:nvPicPr>
        <p:blipFill>
          <a:blip r:embed="rId7">
            <a:extLst>
              <a:ext uri="{BEBA8EAE-BF5A-486C-A8C5-ECC9F3942E4B}">
                <a14:imgProps xmlns:a14="http://schemas.microsoft.com/office/drawing/2010/main">
                  <a14:imgLayer r:embed="rId8">
                    <a14:imgEffect>
                      <a14:artisticBlur radius="100"/>
                    </a14:imgEffect>
                  </a14:imgLayer>
                </a14:imgProps>
              </a:ext>
            </a:extLst>
          </a:blip>
          <a:stretch>
            <a:fillRect/>
          </a:stretch>
        </p:blipFill>
        <p:spPr>
          <a:xfrm>
            <a:off x="221129" y="4137586"/>
            <a:ext cx="812800" cy="812800"/>
          </a:xfrm>
          <a:prstGeom prst="rect">
            <a:avLst/>
          </a:prstGeom>
        </p:spPr>
      </p:pic>
      <p:pic>
        <p:nvPicPr>
          <p:cNvPr id="3" name="CashPoints AT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03075" y="33216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498"/>
    </mc:Choice>
    <mc:Fallback xmlns="">
      <p:transition spd="slow" advTm="19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1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numSld="999" showWhenStopped="0">
                <p:cTn id="12"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3"/>
          <p:cNvSpPr txBox="1">
            <a:spLocks noGrp="1"/>
          </p:cNvSpPr>
          <p:nvPr>
            <p:ph type="body" idx="1"/>
          </p:nvPr>
        </p:nvSpPr>
        <p:spPr>
          <a:xfrm>
            <a:off x="3929783" y="380528"/>
            <a:ext cx="4988400" cy="522600"/>
          </a:xfrm>
          <a:prstGeom prst="rect">
            <a:avLst/>
          </a:prstGeom>
          <a:noFill/>
          <a:ln>
            <a:noFill/>
          </a:ln>
        </p:spPr>
        <p:txBody>
          <a:bodyPr spcFirstLastPara="1" wrap="square" lIns="68575" tIns="34275" rIns="68575" bIns="34275" anchor="t" anchorCtr="0">
            <a:noAutofit/>
          </a:bodyPr>
          <a:lstStyle/>
          <a:p>
            <a:pPr marL="457200" lvl="0" indent="0" algn="r" rtl="0">
              <a:spcBef>
                <a:spcPts val="0"/>
              </a:spcBef>
              <a:spcAft>
                <a:spcPts val="0"/>
              </a:spcAft>
              <a:buNone/>
            </a:pPr>
            <a:r>
              <a:rPr lang="en" sz="2400">
                <a:solidFill>
                  <a:schemeClr val="accent2"/>
                </a:solidFill>
              </a:rPr>
              <a:t>Problem Definition </a:t>
            </a:r>
            <a:endParaRPr sz="2400">
              <a:solidFill>
                <a:schemeClr val="accent2"/>
              </a:solidFill>
            </a:endParaRPr>
          </a:p>
        </p:txBody>
      </p:sp>
      <p:sp>
        <p:nvSpPr>
          <p:cNvPr id="195" name="Google Shape;195;p43"/>
          <p:cNvSpPr txBox="1"/>
          <p:nvPr/>
        </p:nvSpPr>
        <p:spPr>
          <a:xfrm>
            <a:off x="332850" y="903125"/>
            <a:ext cx="8478300" cy="9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dirty="0">
                <a:solidFill>
                  <a:schemeClr val="accent1"/>
                </a:solidFill>
                <a:highlight>
                  <a:srgbClr val="FFFFFF"/>
                </a:highlight>
                <a:latin typeface="Times New Roman"/>
                <a:ea typeface="Times New Roman"/>
                <a:cs typeface="Times New Roman"/>
                <a:sym typeface="Times New Roman"/>
              </a:rPr>
              <a:t>Each month the Aggie Source food pantry reports the number of individuals and households served to the Second Harvest food pantry. </a:t>
            </a:r>
            <a:endParaRPr sz="1100" b="1" dirty="0">
              <a:solidFill>
                <a:schemeClr val="accent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100" b="1" dirty="0">
                <a:solidFill>
                  <a:schemeClr val="accent1"/>
                </a:solidFill>
                <a:highlight>
                  <a:srgbClr val="FFFFFF"/>
                </a:highlight>
                <a:latin typeface="Times New Roman"/>
                <a:ea typeface="Times New Roman"/>
                <a:cs typeface="Times New Roman"/>
                <a:sym typeface="Times New Roman"/>
              </a:rPr>
              <a:t>The current process requires merging data across multiple spreadsheets and using several excel formulas to create the final result. </a:t>
            </a:r>
            <a:endParaRPr sz="1100" b="1" dirty="0">
              <a:solidFill>
                <a:schemeClr val="accent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100" b="1" dirty="0">
              <a:solidFill>
                <a:schemeClr val="accent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 sz="1100" b="1" i="1" dirty="0">
                <a:solidFill>
                  <a:schemeClr val="accent1"/>
                </a:solidFill>
                <a:highlight>
                  <a:srgbClr val="FFFFFF"/>
                </a:highlight>
                <a:latin typeface="Times New Roman"/>
                <a:ea typeface="Times New Roman"/>
                <a:cs typeface="Times New Roman"/>
                <a:sym typeface="Times New Roman"/>
              </a:rPr>
              <a:t> </a:t>
            </a:r>
            <a:endParaRPr sz="1100" b="1" i="1" dirty="0">
              <a:solidFill>
                <a:schemeClr val="accent1"/>
              </a:solidFill>
              <a:latin typeface="Times New Roman"/>
              <a:ea typeface="Times New Roman"/>
              <a:cs typeface="Times New Roman"/>
              <a:sym typeface="Times New Roman"/>
            </a:endParaRPr>
          </a:p>
        </p:txBody>
      </p:sp>
      <p:graphicFrame>
        <p:nvGraphicFramePr>
          <p:cNvPr id="196" name="Google Shape;196;p43"/>
          <p:cNvGraphicFramePr/>
          <p:nvPr/>
        </p:nvGraphicFramePr>
        <p:xfrm>
          <a:off x="336675" y="1451925"/>
          <a:ext cx="8478425" cy="2799815"/>
        </p:xfrm>
        <a:graphic>
          <a:graphicData uri="http://schemas.openxmlformats.org/drawingml/2006/table">
            <a:tbl>
              <a:tblPr>
                <a:noFill/>
                <a:tableStyleId>{67865DDD-FF77-4E95-9772-78BFBBC8B4EC}</a:tableStyleId>
              </a:tblPr>
              <a:tblGrid>
                <a:gridCol w="2440075">
                  <a:extLst>
                    <a:ext uri="{9D8B030D-6E8A-4147-A177-3AD203B41FA5}">
                      <a16:colId xmlns:a16="http://schemas.microsoft.com/office/drawing/2014/main" val="20000"/>
                    </a:ext>
                  </a:extLst>
                </a:gridCol>
                <a:gridCol w="6038350">
                  <a:extLst>
                    <a:ext uri="{9D8B030D-6E8A-4147-A177-3AD203B41FA5}">
                      <a16:colId xmlns:a16="http://schemas.microsoft.com/office/drawing/2014/main" val="20001"/>
                    </a:ext>
                  </a:extLst>
                </a:gridCol>
              </a:tblGrid>
              <a:tr h="313325">
                <a:tc>
                  <a:txBody>
                    <a:bodyPr/>
                    <a:lstStyle/>
                    <a:p>
                      <a:pPr marL="0" lvl="0" indent="0" algn="l" rtl="0">
                        <a:spcBef>
                          <a:spcPts val="0"/>
                        </a:spcBef>
                        <a:spcAft>
                          <a:spcPts val="0"/>
                        </a:spcAft>
                        <a:buNone/>
                      </a:pPr>
                      <a:r>
                        <a:rPr lang="en" sz="1200" b="1" i="1" dirty="0">
                          <a:solidFill>
                            <a:schemeClr val="accent2"/>
                          </a:solidFill>
                          <a:latin typeface="Times New Roman"/>
                          <a:ea typeface="Times New Roman"/>
                          <a:cs typeface="Times New Roman"/>
                          <a:sym typeface="Times New Roman"/>
                        </a:rPr>
                        <a:t>Info to Report</a:t>
                      </a:r>
                      <a:endParaRPr sz="1200" b="1" i="1" dirty="0">
                        <a:solidFill>
                          <a:schemeClr val="accent2"/>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gradFill>
                      <a:gsLst>
                        <a:gs pos="0">
                          <a:srgbClr val="DFE9FB"/>
                        </a:gs>
                        <a:gs pos="100000">
                          <a:srgbClr val="6E9BE7"/>
                        </a:gs>
                      </a:gsLst>
                      <a:path path="circle">
                        <a:fillToRect l="50000" t="50000" r="50000" b="50000"/>
                      </a:path>
                      <a:tileRect/>
                    </a:gradFill>
                  </a:tcPr>
                </a:tc>
                <a:tc>
                  <a:txBody>
                    <a:bodyPr/>
                    <a:lstStyle/>
                    <a:p>
                      <a:pPr marL="0" lvl="0" indent="0" algn="l" rtl="0">
                        <a:spcBef>
                          <a:spcPts val="0"/>
                        </a:spcBef>
                        <a:spcAft>
                          <a:spcPts val="0"/>
                        </a:spcAft>
                        <a:buNone/>
                      </a:pPr>
                      <a:r>
                        <a:rPr lang="en" sz="1200" b="1" i="1">
                          <a:solidFill>
                            <a:schemeClr val="accent2"/>
                          </a:solidFill>
                          <a:latin typeface="Times New Roman"/>
                          <a:ea typeface="Times New Roman"/>
                          <a:cs typeface="Times New Roman"/>
                          <a:sym typeface="Times New Roman"/>
                        </a:rPr>
                        <a:t> Rules</a:t>
                      </a:r>
                      <a:endParaRPr sz="1200" b="1" i="1">
                        <a:solidFill>
                          <a:schemeClr val="accent2"/>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gradFill>
                      <a:gsLst>
                        <a:gs pos="0">
                          <a:srgbClr val="DFE9FB"/>
                        </a:gs>
                        <a:gs pos="100000">
                          <a:srgbClr val="6E9BE7"/>
                        </a:gs>
                      </a:gsLst>
                      <a:path path="circle">
                        <a:fillToRect l="50000" t="50000" r="50000" b="50000"/>
                      </a:path>
                      <a:tileRect/>
                    </a:gradFill>
                  </a:tcPr>
                </a:tc>
                <a:extLst>
                  <a:ext uri="{0D108BD9-81ED-4DB2-BD59-A6C34878D82A}">
                    <a16:rowId xmlns:a16="http://schemas.microsoft.com/office/drawing/2014/main" val="10000"/>
                  </a:ext>
                </a:extLst>
              </a:tr>
              <a:tr h="981325">
                <a:tc>
                  <a:txBody>
                    <a:bodyPr/>
                    <a:lstStyle/>
                    <a:p>
                      <a:pPr marL="0" lvl="0" indent="0" algn="l" rtl="0">
                        <a:spcBef>
                          <a:spcPts val="0"/>
                        </a:spcBef>
                        <a:spcAft>
                          <a:spcPts val="0"/>
                        </a:spcAft>
                        <a:buNone/>
                      </a:pPr>
                      <a:r>
                        <a:rPr lang="en" sz="1100" b="1" dirty="0">
                          <a:solidFill>
                            <a:schemeClr val="accent1"/>
                          </a:solidFill>
                          <a:highlight>
                            <a:srgbClr val="FFFFFF"/>
                          </a:highlight>
                          <a:latin typeface="Times New Roman"/>
                          <a:ea typeface="Times New Roman"/>
                          <a:cs typeface="Times New Roman"/>
                          <a:sym typeface="Times New Roman"/>
                        </a:rPr>
                        <a:t>Unduplicated Households</a:t>
                      </a:r>
                      <a:endParaRPr sz="1100" b="1" dirty="0">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b="1">
                          <a:solidFill>
                            <a:schemeClr val="accent1"/>
                          </a:solidFill>
                          <a:highlight>
                            <a:srgbClr val="FFFFFF"/>
                          </a:highlight>
                          <a:latin typeface="Times New Roman"/>
                          <a:ea typeface="Times New Roman"/>
                          <a:cs typeface="Times New Roman"/>
                          <a:sym typeface="Times New Roman"/>
                        </a:rPr>
                        <a:t>Count the number of names in the participation history spreadsheet. Based on name, determine if there are people that have the same address and if they live off-campus.  If there are people in the list with the same address and they live off campus, they count as one household. All other names with unique addresses are counted as one household. Report the total. </a:t>
                      </a:r>
                      <a:endParaRPr sz="1100" b="1">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78475">
                <a:tc>
                  <a:txBody>
                    <a:bodyPr/>
                    <a:lstStyle/>
                    <a:p>
                      <a:pPr marL="0" lvl="0" indent="0" algn="l" rtl="0">
                        <a:spcBef>
                          <a:spcPts val="0"/>
                        </a:spcBef>
                        <a:spcAft>
                          <a:spcPts val="0"/>
                        </a:spcAft>
                        <a:buNone/>
                      </a:pPr>
                      <a:r>
                        <a:rPr lang="en" sz="1100" b="1">
                          <a:solidFill>
                            <a:schemeClr val="accent1"/>
                          </a:solidFill>
                          <a:highlight>
                            <a:srgbClr val="FFFFFF"/>
                          </a:highlight>
                          <a:latin typeface="Times New Roman"/>
                          <a:ea typeface="Times New Roman"/>
                          <a:cs typeface="Times New Roman"/>
                          <a:sym typeface="Times New Roman"/>
                        </a:rPr>
                        <a:t>Unduplicated Individuals </a:t>
                      </a:r>
                      <a:endParaRPr sz="1100" b="1">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b="1">
                          <a:solidFill>
                            <a:schemeClr val="accent1"/>
                          </a:solidFill>
                          <a:highlight>
                            <a:srgbClr val="FFFFFF"/>
                          </a:highlight>
                          <a:latin typeface="Times New Roman"/>
                          <a:ea typeface="Times New Roman"/>
                          <a:cs typeface="Times New Roman"/>
                          <a:sym typeface="Times New Roman"/>
                        </a:rPr>
                        <a:t>Count the unique names in the participation history. The total number is the unduplicated individuals.</a:t>
                      </a:r>
                      <a:endParaRPr sz="1100" b="1">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16500">
                <a:tc>
                  <a:txBody>
                    <a:bodyPr/>
                    <a:lstStyle/>
                    <a:p>
                      <a:pPr marL="0" lvl="0" indent="0" algn="l" rtl="0">
                        <a:spcBef>
                          <a:spcPts val="0"/>
                        </a:spcBef>
                        <a:spcAft>
                          <a:spcPts val="0"/>
                        </a:spcAft>
                        <a:buNone/>
                      </a:pPr>
                      <a:r>
                        <a:rPr lang="en" sz="1100" b="1">
                          <a:solidFill>
                            <a:schemeClr val="accent1"/>
                          </a:solidFill>
                          <a:highlight>
                            <a:srgbClr val="FFFFFF"/>
                          </a:highlight>
                          <a:latin typeface="Times New Roman"/>
                          <a:ea typeface="Times New Roman"/>
                          <a:cs typeface="Times New Roman"/>
                          <a:sym typeface="Times New Roman"/>
                        </a:rPr>
                        <a:t>Total Households</a:t>
                      </a:r>
                      <a:endParaRPr sz="1100" b="1">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b="1">
                          <a:solidFill>
                            <a:schemeClr val="accent1"/>
                          </a:solidFill>
                          <a:highlight>
                            <a:srgbClr val="FFFFFF"/>
                          </a:highlight>
                          <a:latin typeface="Times New Roman"/>
                          <a:ea typeface="Times New Roman"/>
                          <a:cs typeface="Times New Roman"/>
                          <a:sym typeface="Times New Roman"/>
                        </a:rPr>
                        <a:t>The total participation history (even if a person from a household was served  multiple times).</a:t>
                      </a:r>
                      <a:endParaRPr sz="1100" b="1">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84950">
                <a:tc>
                  <a:txBody>
                    <a:bodyPr/>
                    <a:lstStyle/>
                    <a:p>
                      <a:pPr marL="0" lvl="0" indent="0" algn="l" rtl="0">
                        <a:spcBef>
                          <a:spcPts val="0"/>
                        </a:spcBef>
                        <a:spcAft>
                          <a:spcPts val="0"/>
                        </a:spcAft>
                        <a:buNone/>
                      </a:pPr>
                      <a:r>
                        <a:rPr lang="en" sz="1100" b="1">
                          <a:solidFill>
                            <a:schemeClr val="accent1"/>
                          </a:solidFill>
                          <a:highlight>
                            <a:srgbClr val="FFFFFF"/>
                          </a:highlight>
                          <a:latin typeface="Times New Roman"/>
                          <a:ea typeface="Times New Roman"/>
                          <a:cs typeface="Times New Roman"/>
                          <a:sym typeface="Times New Roman"/>
                        </a:rPr>
                        <a:t>Total Individuals</a:t>
                      </a:r>
                      <a:endParaRPr sz="1100" b="1">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b="1" dirty="0">
                          <a:solidFill>
                            <a:schemeClr val="accent1"/>
                          </a:solidFill>
                          <a:highlight>
                            <a:srgbClr val="FFFFFF"/>
                          </a:highlight>
                          <a:latin typeface="Times New Roman"/>
                          <a:ea typeface="Times New Roman"/>
                          <a:cs typeface="Times New Roman"/>
                          <a:sym typeface="Times New Roman"/>
                        </a:rPr>
                        <a:t>The total number of people (even if a person was served multiple times) and is equal to total households. </a:t>
                      </a:r>
                      <a:endParaRPr sz="1100" b="1" dirty="0">
                        <a:solidFill>
                          <a:schemeClr val="accent1"/>
                        </a:solidFill>
                        <a:latin typeface="Times New Roman"/>
                        <a:ea typeface="Times New Roman"/>
                        <a:cs typeface="Times New Roman"/>
                        <a:sym typeface="Times New Roman"/>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 name="Intro.m4a">
            <a:hlinkClick r:id="" action="ppaction://media"/>
            <a:extLst>
              <a:ext uri="{FF2B5EF4-FFF2-40B4-BE49-F238E27FC236}">
                <a16:creationId xmlns:a16="http://schemas.microsoft.com/office/drawing/2014/main" id="{A44B0E3D-D28D-EA4D-83CA-8177E7075F62}"/>
              </a:ext>
            </a:extLst>
          </p:cNvPr>
          <p:cNvPicPr>
            <a:picLocks noChangeAspect="1"/>
          </p:cNvPicPr>
          <p:nvPr>
            <a:audioFile r:link="rId2"/>
            <p:extLst>
              <p:ext uri="{DAA4B4D4-6D71-4841-9C94-3DE7FCFB9230}">
                <p14:media xmlns:p14="http://schemas.microsoft.com/office/powerpoint/2010/main" r:embed="rId1"/>
              </p:ext>
            </p:extLst>
          </p:nvPr>
        </p:nvPicPr>
        <p:blipFill>
          <a:blip r:embed="rId7">
            <a:extLst>
              <a:ext uri="{BEBA8EAE-BF5A-486C-A8C5-ECC9F3942E4B}">
                <a14:imgProps xmlns:a14="http://schemas.microsoft.com/office/drawing/2010/main">
                  <a14:imgLayer r:embed="rId8">
                    <a14:imgEffect>
                      <a14:artisticBlur radius="95"/>
                    </a14:imgEffect>
                  </a14:imgLayer>
                </a14:imgProps>
              </a:ext>
            </a:extLst>
          </a:blip>
          <a:stretch>
            <a:fillRect/>
          </a:stretch>
        </p:blipFill>
        <p:spPr>
          <a:xfrm>
            <a:off x="8519549" y="814803"/>
            <a:ext cx="544623" cy="544623"/>
          </a:xfrm>
          <a:prstGeom prst="rect">
            <a:avLst/>
          </a:prstGeom>
        </p:spPr>
      </p:pic>
      <p:pic>
        <p:nvPicPr>
          <p:cNvPr id="3" name="Problem.m4a">
            <a:hlinkClick r:id="" action="ppaction://media"/>
            <a:extLst>
              <a:ext uri="{FF2B5EF4-FFF2-40B4-BE49-F238E27FC236}">
                <a16:creationId xmlns:a16="http://schemas.microsoft.com/office/drawing/2014/main" id="{45D3A398-D06E-7441-B763-940827DFF467}"/>
              </a:ext>
            </a:extLst>
          </p:cNvPr>
          <p:cNvPicPr>
            <a:picLocks noChangeAspect="1"/>
          </p:cNvPicPr>
          <p:nvPr>
            <a:audioFile r:link="rId4"/>
            <p:extLst>
              <p:ext uri="{DAA4B4D4-6D71-4841-9C94-3DE7FCFB9230}">
                <p14:media xmlns:p14="http://schemas.microsoft.com/office/powerpoint/2010/main" r:embed="rId3"/>
              </p:ext>
            </p:extLst>
          </p:nvPr>
        </p:nvPicPr>
        <p:blipFill>
          <a:blip r:embed="rId9">
            <a:extLst>
              <a:ext uri="{BEBA8EAE-BF5A-486C-A8C5-ECC9F3942E4B}">
                <a14:imgProps xmlns:a14="http://schemas.microsoft.com/office/drawing/2010/main">
                  <a14:imgLayer r:embed="rId10">
                    <a14:imgEffect>
                      <a14:artisticBlur radius="99"/>
                    </a14:imgEffect>
                  </a14:imgLayer>
                </a14:imgProps>
              </a:ext>
            </a:extLst>
          </a:blip>
          <a:stretch>
            <a:fillRect/>
          </a:stretch>
        </p:blipFill>
        <p:spPr>
          <a:xfrm>
            <a:off x="8408700" y="4253206"/>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6"/>
                                        </p:tgtEl>
                                        <p:attrNameLst>
                                          <p:attrName>style.visibility</p:attrName>
                                        </p:attrNameLst>
                                      </p:cBhvr>
                                      <p:to>
                                        <p:strVal val="visible"/>
                                      </p:to>
                                    </p:set>
                                  </p:childTnLst>
                                </p:cTn>
                              </p:par>
                              <p:par>
                                <p:cTn id="11" presetID="1" presetClass="mediacall" presetSubtype="0" fill="hold" nodeType="withEffect">
                                  <p:stCondLst>
                                    <p:cond delay="26000"/>
                                  </p:stCondLst>
                                  <p:childTnLst>
                                    <p:cmd type="call" cmd="playFrom(0.0)">
                                      <p:cBhvr>
                                        <p:cTn id="12" dur="26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2"/>
                </p:tgtEl>
              </p:cMediaNode>
            </p:audio>
            <p:audio>
              <p:cMediaNode vol="80000">
                <p:cTn id="14"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4"/>
          <p:cNvSpPr txBox="1">
            <a:spLocks noGrp="1"/>
          </p:cNvSpPr>
          <p:nvPr>
            <p:ph type="title"/>
          </p:nvPr>
        </p:nvSpPr>
        <p:spPr>
          <a:xfrm>
            <a:off x="301751" y="781406"/>
            <a:ext cx="7517945" cy="624687"/>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accent1"/>
              </a:buClr>
              <a:buSzPts val="2700"/>
              <a:buFont typeface="Times New Roman"/>
              <a:buNone/>
            </a:pPr>
            <a:br>
              <a:rPr lang="en" sz="1600"/>
            </a:br>
            <a:r>
              <a:rPr lang="en" sz="1600"/>
              <a:t>Program Structure </a:t>
            </a:r>
            <a:endParaRPr sz="1600"/>
          </a:p>
        </p:txBody>
      </p:sp>
      <p:sp>
        <p:nvSpPr>
          <p:cNvPr id="202" name="Google Shape;202;p44"/>
          <p:cNvSpPr txBox="1">
            <a:spLocks noGrp="1"/>
          </p:cNvSpPr>
          <p:nvPr>
            <p:ph type="body" idx="1"/>
          </p:nvPr>
        </p:nvSpPr>
        <p:spPr>
          <a:xfrm>
            <a:off x="301751" y="1385722"/>
            <a:ext cx="4572002" cy="2976372"/>
          </a:xfrm>
          <a:prstGeom prst="rect">
            <a:avLst/>
          </a:prstGeom>
          <a:noFill/>
          <a:ln>
            <a:noFill/>
          </a:ln>
        </p:spPr>
        <p:txBody>
          <a:bodyPr spcFirstLastPara="1" wrap="square" lIns="68575" tIns="34275" rIns="68575" bIns="34275" anchor="t" anchorCtr="0">
            <a:noAutofit/>
          </a:bodyPr>
          <a:lstStyle/>
          <a:p>
            <a:pPr marL="165100" lvl="0" indent="-50800" algn="l" rtl="0">
              <a:lnSpc>
                <a:spcPct val="100000"/>
              </a:lnSpc>
              <a:spcBef>
                <a:spcPts val="0"/>
              </a:spcBef>
              <a:spcAft>
                <a:spcPts val="0"/>
              </a:spcAft>
              <a:buClr>
                <a:schemeClr val="accent1"/>
              </a:buClr>
              <a:buSzPts val="1800"/>
              <a:buFont typeface="Noto Sans Symbols"/>
              <a:buNone/>
            </a:pPr>
            <a:endParaRPr sz="1100" dirty="0"/>
          </a:p>
          <a:p>
            <a:pPr marL="342900" lvl="0" indent="-228600">
              <a:spcBef>
                <a:spcPts val="0"/>
              </a:spcBef>
              <a:buFont typeface="Noto Sans Symbols"/>
              <a:buAutoNum type="arabicPeriod"/>
            </a:pPr>
            <a:r>
              <a:rPr lang="en" sz="1200" dirty="0"/>
              <a:t> The </a:t>
            </a:r>
            <a:r>
              <a:rPr lang="en-US" sz="1200" dirty="0"/>
              <a:t>upload</a:t>
            </a:r>
            <a:r>
              <a:rPr lang="en" sz="1200" dirty="0"/>
              <a:t>…</a:t>
            </a:r>
          </a:p>
          <a:p>
            <a:pPr marL="114300" lvl="0" indent="0">
              <a:spcBef>
                <a:spcPts val="0"/>
              </a:spcBef>
              <a:buNone/>
            </a:pPr>
            <a:endParaRPr lang="en-US" sz="1200" dirty="0"/>
          </a:p>
          <a:p>
            <a:pPr marL="742950" lvl="1" indent="-171450">
              <a:lnSpc>
                <a:spcPct val="200000"/>
              </a:lnSpc>
              <a:spcBef>
                <a:spcPts val="0"/>
              </a:spcBef>
              <a:buClr>
                <a:schemeClr val="accent1"/>
              </a:buClr>
              <a:buSzPts val="1800"/>
            </a:pPr>
            <a:r>
              <a:rPr lang="en-US" sz="1200" dirty="0"/>
              <a:t>Uploads the file entered by the user. </a:t>
            </a:r>
          </a:p>
          <a:p>
            <a:pPr marL="742950" lvl="1" indent="-171450">
              <a:lnSpc>
                <a:spcPct val="200000"/>
              </a:lnSpc>
              <a:spcBef>
                <a:spcPts val="0"/>
              </a:spcBef>
              <a:buClr>
                <a:schemeClr val="accent1"/>
              </a:buClr>
              <a:buSzPts val="1800"/>
            </a:pPr>
            <a:r>
              <a:rPr lang="en-US" sz="1200" dirty="0"/>
              <a:t>Several security protocols to prevent directory traversal</a:t>
            </a:r>
          </a:p>
          <a:p>
            <a:pPr marL="742950" lvl="1" indent="-171450">
              <a:lnSpc>
                <a:spcPct val="200000"/>
              </a:lnSpc>
              <a:spcBef>
                <a:spcPts val="0"/>
              </a:spcBef>
              <a:buClr>
                <a:schemeClr val="accent1"/>
              </a:buClr>
              <a:buSzPts val="1800"/>
            </a:pPr>
            <a:r>
              <a:rPr lang="en-US" sz="1200" dirty="0"/>
              <a:t>Renames the file. (Eliminates file exist checking, saves space)</a:t>
            </a:r>
            <a:endParaRPr sz="1100" dirty="0"/>
          </a:p>
        </p:txBody>
      </p:sp>
      <p:sp>
        <p:nvSpPr>
          <p:cNvPr id="203" name="Google Shape;203;p44"/>
          <p:cNvSpPr txBox="1">
            <a:spLocks noGrp="1"/>
          </p:cNvSpPr>
          <p:nvPr>
            <p:ph type="body" idx="3"/>
          </p:nvPr>
        </p:nvSpPr>
        <p:spPr>
          <a:xfrm>
            <a:off x="3940708" y="369578"/>
            <a:ext cx="4988400" cy="522600"/>
          </a:xfrm>
          <a:prstGeom prst="rect">
            <a:avLst/>
          </a:prstGeom>
          <a:noFill/>
          <a:ln>
            <a:noFill/>
          </a:ln>
        </p:spPr>
        <p:txBody>
          <a:bodyPr spcFirstLastPara="1" wrap="square" lIns="68575" tIns="34275" rIns="68575" bIns="34275" anchor="t" anchorCtr="0">
            <a:noAutofit/>
          </a:bodyPr>
          <a:lstStyle/>
          <a:p>
            <a:pPr marL="457200" lvl="0" indent="0" algn="r" rtl="0">
              <a:lnSpc>
                <a:spcPct val="90000"/>
              </a:lnSpc>
              <a:spcBef>
                <a:spcPts val="0"/>
              </a:spcBef>
              <a:spcAft>
                <a:spcPts val="0"/>
              </a:spcAft>
              <a:buSzPts val="1400"/>
              <a:buNone/>
            </a:pPr>
            <a:r>
              <a:rPr lang="en" sz="2400"/>
              <a:t>Project Approach</a:t>
            </a:r>
            <a:r>
              <a:rPr lang="en" sz="1100"/>
              <a:t> </a:t>
            </a:r>
            <a:endParaRPr sz="2400"/>
          </a:p>
        </p:txBody>
      </p:sp>
      <p:pic>
        <p:nvPicPr>
          <p:cNvPr id="204" name="Google Shape;204;p44"/>
          <p:cNvPicPr preferRelativeResize="0"/>
          <p:nvPr/>
        </p:nvPicPr>
        <p:blipFill rotWithShape="1">
          <a:blip r:embed="rId3">
            <a:alphaModFix/>
          </a:blip>
          <a:srcRect/>
          <a:stretch/>
        </p:blipFill>
        <p:spPr>
          <a:xfrm>
            <a:off x="4873753" y="1187065"/>
            <a:ext cx="3968496" cy="29763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45"/>
          <p:cNvSpPr txBox="1">
            <a:spLocks noGrp="1"/>
          </p:cNvSpPr>
          <p:nvPr>
            <p:ph type="body" idx="1"/>
          </p:nvPr>
        </p:nvSpPr>
        <p:spPr>
          <a:xfrm>
            <a:off x="310896" y="1609344"/>
            <a:ext cx="7709967" cy="2706624"/>
          </a:xfrm>
          <a:prstGeom prst="rect">
            <a:avLst/>
          </a:prstGeom>
          <a:noFill/>
          <a:ln>
            <a:noFill/>
          </a:ln>
        </p:spPr>
        <p:txBody>
          <a:bodyPr spcFirstLastPara="1" wrap="square" lIns="68575" tIns="34275" rIns="68575" bIns="34275" anchor="t" anchorCtr="0">
            <a:noAutofit/>
          </a:bodyPr>
          <a:lstStyle/>
          <a:p>
            <a:pPr marL="342900" lvl="0" indent="-228600">
              <a:spcBef>
                <a:spcPts val="0"/>
              </a:spcBef>
              <a:buFont typeface="Arial"/>
              <a:buAutoNum type="arabicPeriod" startAt="2"/>
            </a:pPr>
            <a:r>
              <a:rPr lang="en-US" sz="1200" dirty="0"/>
              <a:t> The dictionary…</a:t>
            </a:r>
          </a:p>
          <a:p>
            <a:pPr marL="590550" lvl="1" indent="0">
              <a:spcBef>
                <a:spcPts val="0"/>
              </a:spcBef>
              <a:buNone/>
            </a:pPr>
            <a:endParaRPr lang="en-US" sz="1200" dirty="0"/>
          </a:p>
          <a:p>
            <a:pPr lvl="1">
              <a:spcBef>
                <a:spcPts val="0"/>
              </a:spcBef>
            </a:pPr>
            <a:r>
              <a:rPr lang="en-US" sz="1200" dirty="0"/>
              <a:t>Takes the emails from the participation file, and inputs them into a dictionary</a:t>
            </a:r>
          </a:p>
          <a:p>
            <a:pPr marL="590550" lvl="1" indent="0">
              <a:spcBef>
                <a:spcPts val="0"/>
              </a:spcBef>
              <a:buNone/>
            </a:pPr>
            <a:r>
              <a:rPr lang="en-US" sz="1200" dirty="0">
                <a:latin typeface="American Type ITC Pro Md" panose="02090604030505020304" pitchFamily="18" charset="0"/>
              </a:rPr>
              <a:t>	</a:t>
            </a:r>
            <a:r>
              <a:rPr lang="en-US" sz="1200" dirty="0">
                <a:latin typeface="Courier New" panose="02070309020205020404" pitchFamily="49" charset="0"/>
                <a:cs typeface="Courier New" panose="02070309020205020404" pitchFamily="49" charset="0"/>
              </a:rPr>
              <a:t>{‘Key: auto incremented number’:{Value: email}} </a:t>
            </a:r>
            <a:endParaRPr lang="en-US" sz="1200" dirty="0"/>
          </a:p>
          <a:p>
            <a:pPr lvl="1">
              <a:spcBef>
                <a:spcPts val="0"/>
              </a:spcBef>
            </a:pPr>
            <a:r>
              <a:rPr lang="en-US" sz="1200" dirty="0"/>
              <a:t>Then takes the emails and address’s from the application file and inputs them into dictionary</a:t>
            </a:r>
          </a:p>
          <a:p>
            <a:pPr marL="590550" lvl="1" indent="0">
              <a:spcBef>
                <a:spcPts val="0"/>
              </a:spcBef>
              <a:buNone/>
            </a:pPr>
            <a:r>
              <a:rPr lang="en-US" sz="1200" dirty="0">
                <a:latin typeface="American Type ITC Pro Md" panose="02090604030505020304" pitchFamily="18"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{‘Key: email’:{Value: address}}</a:t>
            </a:r>
            <a:endParaRPr lang="en-US" sz="1200" dirty="0"/>
          </a:p>
          <a:p>
            <a:pPr lvl="1">
              <a:spcBef>
                <a:spcPts val="0"/>
              </a:spcBef>
            </a:pPr>
            <a:r>
              <a:rPr lang="en-US" sz="1200" dirty="0"/>
              <a:t>Inverts the dictionaries. Dictionaries can not have duplicate keys. This causes the program to merge participation emails into one key, with the value showing each occurrence of the participant. The program also merges addresses into one key, with the value showing the emails assigned to the address</a:t>
            </a:r>
          </a:p>
          <a:p>
            <a:pPr lvl="1">
              <a:spcBef>
                <a:spcPts val="0"/>
              </a:spcBef>
            </a:pPr>
            <a:r>
              <a:rPr lang="en-US" sz="1200" dirty="0"/>
              <a:t>Next, the program compares the reversed participation dictionary with the addresses from the original application dictionary and creates a new address dictionary from those results. </a:t>
            </a:r>
          </a:p>
          <a:p>
            <a:pPr marL="590550" lvl="1" indent="0">
              <a:spcBef>
                <a:spcPts val="0"/>
              </a:spcBef>
              <a:buNone/>
            </a:pPr>
            <a:r>
              <a:rPr lang="en-US" sz="1200" dirty="0"/>
              <a:t>	</a:t>
            </a:r>
            <a:r>
              <a:rPr lang="en-US" sz="1200" dirty="0">
                <a:latin typeface="Courier New" panose="02070309020205020404" pitchFamily="49" charset="0"/>
                <a:cs typeface="Courier New" panose="02070309020205020404" pitchFamily="49" charset="0"/>
              </a:rPr>
              <a:t>{‘Key: email of participants’:{Value: their address}}</a:t>
            </a:r>
            <a:endParaRPr dirty="0"/>
          </a:p>
        </p:txBody>
      </p:sp>
      <p:sp>
        <p:nvSpPr>
          <p:cNvPr id="210" name="Google Shape;210;p45"/>
          <p:cNvSpPr txBox="1">
            <a:spLocks noGrp="1"/>
          </p:cNvSpPr>
          <p:nvPr>
            <p:ph type="title"/>
          </p:nvPr>
        </p:nvSpPr>
        <p:spPr>
          <a:xfrm>
            <a:off x="310896" y="816220"/>
            <a:ext cx="7426504" cy="619388"/>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accent1"/>
              </a:buClr>
              <a:buSzPts val="2700"/>
              <a:buFont typeface="Times New Roman"/>
              <a:buNone/>
            </a:pPr>
            <a:br>
              <a:rPr lang="en" sz="1600"/>
            </a:br>
            <a:r>
              <a:rPr lang="en" sz="1600"/>
              <a:t>Program Structure </a:t>
            </a:r>
            <a:endParaRPr sz="1600"/>
          </a:p>
        </p:txBody>
      </p:sp>
      <p:sp>
        <p:nvSpPr>
          <p:cNvPr id="211" name="Google Shape;211;p45"/>
          <p:cNvSpPr txBox="1">
            <a:spLocks noGrp="1"/>
          </p:cNvSpPr>
          <p:nvPr>
            <p:ph type="body" idx="3"/>
          </p:nvPr>
        </p:nvSpPr>
        <p:spPr>
          <a:xfrm>
            <a:off x="3918858" y="369339"/>
            <a:ext cx="4988379" cy="522685"/>
          </a:xfrm>
          <a:prstGeom prst="rect">
            <a:avLst/>
          </a:prstGeom>
          <a:noFill/>
          <a:ln>
            <a:noFill/>
          </a:ln>
        </p:spPr>
        <p:txBody>
          <a:bodyPr spcFirstLastPara="1" wrap="square" lIns="68575" tIns="34275" rIns="68575" bIns="34275" anchor="t" anchorCtr="0">
            <a:noAutofit/>
          </a:bodyPr>
          <a:lstStyle/>
          <a:p>
            <a:pPr marL="457200" lvl="0" indent="0" algn="r" rtl="0">
              <a:lnSpc>
                <a:spcPct val="90000"/>
              </a:lnSpc>
              <a:spcBef>
                <a:spcPts val="0"/>
              </a:spcBef>
              <a:spcAft>
                <a:spcPts val="0"/>
              </a:spcAft>
              <a:buSzPts val="1400"/>
              <a:buNone/>
            </a:pPr>
            <a:r>
              <a:rPr lang="en" sz="2400"/>
              <a:t>Project Approach</a:t>
            </a:r>
            <a:r>
              <a:rPr lang="en" sz="1100"/>
              <a:t> </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6"/>
          <p:cNvSpPr txBox="1">
            <a:spLocks noGrp="1"/>
          </p:cNvSpPr>
          <p:nvPr>
            <p:ph type="body" idx="1"/>
          </p:nvPr>
        </p:nvSpPr>
        <p:spPr>
          <a:xfrm>
            <a:off x="310895" y="1554480"/>
            <a:ext cx="7508800" cy="2757389"/>
          </a:xfrm>
          <a:prstGeom prst="rect">
            <a:avLst/>
          </a:prstGeom>
          <a:noFill/>
          <a:ln>
            <a:noFill/>
          </a:ln>
        </p:spPr>
        <p:txBody>
          <a:bodyPr spcFirstLastPara="1" wrap="square" lIns="68575" tIns="34275" rIns="68575" bIns="34275" anchor="t" anchorCtr="0">
            <a:noAutofit/>
          </a:bodyPr>
          <a:lstStyle/>
          <a:p>
            <a:pPr lvl="0">
              <a:spcBef>
                <a:spcPts val="0"/>
              </a:spcBef>
              <a:buFont typeface="Arial"/>
              <a:buAutoNum type="arabicPeriod" startAt="3"/>
            </a:pPr>
            <a:r>
              <a:rPr lang="en-US" sz="1200" dirty="0"/>
              <a:t>The program…</a:t>
            </a:r>
          </a:p>
          <a:p>
            <a:pPr marL="165100" lvl="0" indent="-50800">
              <a:spcBef>
                <a:spcPts val="0"/>
              </a:spcBef>
              <a:buNone/>
            </a:pPr>
            <a:endParaRPr lang="en-US" sz="1200" dirty="0"/>
          </a:p>
          <a:p>
            <a:pPr lvl="1">
              <a:spcBef>
                <a:spcPts val="0"/>
              </a:spcBef>
            </a:pPr>
            <a:r>
              <a:rPr lang="en-US" sz="1200" dirty="0"/>
              <a:t>From our logic, we were able to obtain the individual household count from the result of the reversed application dictionary and participation dictionary comparison (length of address dictionary). </a:t>
            </a:r>
          </a:p>
          <a:p>
            <a:pPr marL="590550" lvl="1" indent="0">
              <a:spcBef>
                <a:spcPts val="0"/>
              </a:spcBef>
              <a:buNone/>
            </a:pPr>
            <a:endParaRPr lang="en-US" sz="1200" dirty="0"/>
          </a:p>
          <a:p>
            <a:pPr lvl="1">
              <a:spcBef>
                <a:spcPts val="0"/>
              </a:spcBef>
            </a:pPr>
            <a:r>
              <a:rPr lang="en-US" sz="1200" dirty="0"/>
              <a:t>We were able to obtain the total participant count from the original participation dictionary (length of participation dictionary). </a:t>
            </a:r>
          </a:p>
          <a:p>
            <a:pPr marL="590550" lvl="1" indent="0">
              <a:spcBef>
                <a:spcPts val="0"/>
              </a:spcBef>
              <a:buNone/>
            </a:pPr>
            <a:endParaRPr lang="en-US" sz="1200" dirty="0"/>
          </a:p>
          <a:p>
            <a:pPr lvl="1">
              <a:spcBef>
                <a:spcPts val="0"/>
              </a:spcBef>
            </a:pPr>
            <a:r>
              <a:rPr lang="en-US" sz="1200" dirty="0"/>
              <a:t>We were able to obtain the unique individuals from the reversed participation dictionary (length of reversed participation dictionary). </a:t>
            </a:r>
          </a:p>
          <a:p>
            <a:pPr lvl="0" indent="-228600">
              <a:buNone/>
            </a:pPr>
            <a:endParaRPr lang="en-US" sz="1200" dirty="0"/>
          </a:p>
        </p:txBody>
      </p:sp>
      <p:sp>
        <p:nvSpPr>
          <p:cNvPr id="217" name="Google Shape;217;p46"/>
          <p:cNvSpPr txBox="1">
            <a:spLocks noGrp="1"/>
          </p:cNvSpPr>
          <p:nvPr>
            <p:ph type="title"/>
          </p:nvPr>
        </p:nvSpPr>
        <p:spPr>
          <a:xfrm>
            <a:off x="310896" y="831632"/>
            <a:ext cx="7508800" cy="574462"/>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accent1"/>
              </a:buClr>
              <a:buSzPts val="2700"/>
              <a:buFont typeface="Times New Roman"/>
              <a:buNone/>
            </a:pPr>
            <a:br>
              <a:rPr lang="en" sz="1600"/>
            </a:br>
            <a:r>
              <a:rPr lang="en" sz="1600"/>
              <a:t>Program Structure </a:t>
            </a:r>
            <a:endParaRPr sz="1600"/>
          </a:p>
        </p:txBody>
      </p:sp>
      <p:sp>
        <p:nvSpPr>
          <p:cNvPr id="218" name="Google Shape;218;p46"/>
          <p:cNvSpPr txBox="1">
            <a:spLocks noGrp="1"/>
          </p:cNvSpPr>
          <p:nvPr>
            <p:ph type="body" idx="3"/>
          </p:nvPr>
        </p:nvSpPr>
        <p:spPr>
          <a:xfrm>
            <a:off x="3918858" y="363306"/>
            <a:ext cx="4988379" cy="522685"/>
          </a:xfrm>
          <a:prstGeom prst="rect">
            <a:avLst/>
          </a:prstGeom>
          <a:noFill/>
          <a:ln>
            <a:noFill/>
          </a:ln>
        </p:spPr>
        <p:txBody>
          <a:bodyPr spcFirstLastPara="1" wrap="square" lIns="68575" tIns="34275" rIns="68575" bIns="34275" anchor="t" anchorCtr="0">
            <a:noAutofit/>
          </a:bodyPr>
          <a:lstStyle/>
          <a:p>
            <a:pPr marL="457200" lvl="0" indent="0" algn="r" rtl="0">
              <a:lnSpc>
                <a:spcPct val="90000"/>
              </a:lnSpc>
              <a:spcBef>
                <a:spcPts val="0"/>
              </a:spcBef>
              <a:spcAft>
                <a:spcPts val="0"/>
              </a:spcAft>
              <a:buSzPts val="1400"/>
              <a:buNone/>
            </a:pPr>
            <a:r>
              <a:rPr lang="en" sz="2400"/>
              <a:t>Project Approach</a:t>
            </a:r>
            <a:r>
              <a:rPr lang="en" sz="1100"/>
              <a:t>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5" name="Google Shape;245;p49"/>
          <p:cNvSpPr txBox="1">
            <a:spLocks noGrp="1"/>
          </p:cNvSpPr>
          <p:nvPr>
            <p:ph type="body" idx="4"/>
          </p:nvPr>
        </p:nvSpPr>
        <p:spPr>
          <a:xfrm>
            <a:off x="3951633" y="380503"/>
            <a:ext cx="4988400" cy="522600"/>
          </a:xfrm>
          <a:prstGeom prst="rect">
            <a:avLst/>
          </a:prstGeom>
          <a:noFill/>
          <a:ln>
            <a:noFill/>
          </a:ln>
        </p:spPr>
        <p:txBody>
          <a:bodyPr spcFirstLastPara="1" wrap="square" lIns="68575" tIns="34275" rIns="68575" bIns="34275" anchor="t" anchorCtr="0">
            <a:noAutofit/>
          </a:bodyPr>
          <a:lstStyle/>
          <a:p>
            <a:pPr marL="457200" lvl="0" indent="0" algn="r" rtl="0">
              <a:spcBef>
                <a:spcPts val="0"/>
              </a:spcBef>
              <a:spcAft>
                <a:spcPts val="0"/>
              </a:spcAft>
              <a:buNone/>
            </a:pPr>
            <a:r>
              <a:rPr lang="en-US" sz="2400" dirty="0"/>
              <a:t>UML Activity Diagram</a:t>
            </a:r>
            <a:endParaRPr sz="2400" dirty="0"/>
          </a:p>
        </p:txBody>
      </p:sp>
      <p:sp>
        <p:nvSpPr>
          <p:cNvPr id="32" name="Rectangle 31">
            <a:extLst>
              <a:ext uri="{FF2B5EF4-FFF2-40B4-BE49-F238E27FC236}">
                <a16:creationId xmlns:a16="http://schemas.microsoft.com/office/drawing/2014/main" id="{7DC52AEA-A706-49EF-8F18-AD695E4B3938}"/>
              </a:ext>
            </a:extLst>
          </p:cNvPr>
          <p:cNvSpPr/>
          <p:nvPr/>
        </p:nvSpPr>
        <p:spPr>
          <a:xfrm>
            <a:off x="6157815" y="2159221"/>
            <a:ext cx="1003821" cy="234971"/>
          </a:xfrm>
          <a:prstGeom prst="rect">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 Error</a:t>
            </a:r>
          </a:p>
        </p:txBody>
      </p:sp>
      <p:sp>
        <p:nvSpPr>
          <p:cNvPr id="99" name="Rectangle 98">
            <a:extLst>
              <a:ext uri="{FF2B5EF4-FFF2-40B4-BE49-F238E27FC236}">
                <a16:creationId xmlns:a16="http://schemas.microsoft.com/office/drawing/2014/main" id="{8B5A057C-A8A9-488D-8A70-BB3343952EAC}"/>
              </a:ext>
            </a:extLst>
          </p:cNvPr>
          <p:cNvSpPr/>
          <p:nvPr/>
        </p:nvSpPr>
        <p:spPr>
          <a:xfrm>
            <a:off x="6157814" y="2702627"/>
            <a:ext cx="1003821" cy="234971"/>
          </a:xfrm>
          <a:prstGeom prst="rect">
            <a:avLst/>
          </a:prstGeom>
          <a:solidFill>
            <a:srgbClr val="C55A11"/>
          </a:solidFill>
          <a:ln>
            <a:solidFill>
              <a:srgbClr val="C55A1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Error</a:t>
            </a:r>
          </a:p>
        </p:txBody>
      </p:sp>
      <p:sp>
        <p:nvSpPr>
          <p:cNvPr id="100" name="Rectangle 99">
            <a:extLst>
              <a:ext uri="{FF2B5EF4-FFF2-40B4-BE49-F238E27FC236}">
                <a16:creationId xmlns:a16="http://schemas.microsoft.com/office/drawing/2014/main" id="{406723E7-853A-4126-A596-5BE57474A9E5}"/>
              </a:ext>
            </a:extLst>
          </p:cNvPr>
          <p:cNvSpPr/>
          <p:nvPr/>
        </p:nvSpPr>
        <p:spPr>
          <a:xfrm>
            <a:off x="6157814" y="3234721"/>
            <a:ext cx="1003821" cy="234971"/>
          </a:xfrm>
          <a:prstGeom prst="rect">
            <a:avLst/>
          </a:prstGeom>
          <a:solidFill>
            <a:srgbClr val="004684"/>
          </a:solidFill>
          <a:ln>
            <a:solidFill>
              <a:srgbClr val="00468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rPr>
              <a:t>Flow</a:t>
            </a:r>
          </a:p>
        </p:txBody>
      </p:sp>
      <p:pic>
        <p:nvPicPr>
          <p:cNvPr id="33" name="Picture 32">
            <a:extLst>
              <a:ext uri="{FF2B5EF4-FFF2-40B4-BE49-F238E27FC236}">
                <a16:creationId xmlns:a16="http://schemas.microsoft.com/office/drawing/2014/main" id="{A71C20CD-BB1F-432C-9BD8-BC371F37CCAB}"/>
              </a:ext>
            </a:extLst>
          </p:cNvPr>
          <p:cNvPicPr>
            <a:picLocks noChangeAspect="1"/>
          </p:cNvPicPr>
          <p:nvPr/>
        </p:nvPicPr>
        <p:blipFill>
          <a:blip r:embed="rId5"/>
          <a:stretch>
            <a:fillRect/>
          </a:stretch>
        </p:blipFill>
        <p:spPr>
          <a:xfrm>
            <a:off x="2889783" y="809914"/>
            <a:ext cx="2987506" cy="4020396"/>
          </a:xfrm>
          <a:prstGeom prst="rect">
            <a:avLst/>
          </a:prstGeom>
        </p:spPr>
      </p:pic>
      <p:pic>
        <p:nvPicPr>
          <p:cNvPr id="2" name="Recorded Sound">
            <a:hlinkClick r:id="" action="ppaction://media"/>
            <a:extLst>
              <a:ext uri="{FF2B5EF4-FFF2-40B4-BE49-F238E27FC236}">
                <a16:creationId xmlns:a16="http://schemas.microsoft.com/office/drawing/2014/main" id="{8EAE0A94-B732-437A-B80A-EE88EC8835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1692" y="1752821"/>
            <a:ext cx="406400" cy="406400"/>
          </a:xfrm>
          <a:prstGeom prst="rect">
            <a:avLst/>
          </a:prstGeom>
        </p:spPr>
      </p:pic>
    </p:spTree>
    <p:extLst>
      <p:ext uri="{BB962C8B-B14F-4D97-AF65-F5344CB8AC3E}">
        <p14:creationId xmlns:p14="http://schemas.microsoft.com/office/powerpoint/2010/main" val="136065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5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5" name="Google Shape;245;p49"/>
          <p:cNvSpPr txBox="1">
            <a:spLocks noGrp="1"/>
          </p:cNvSpPr>
          <p:nvPr>
            <p:ph type="body" idx="4"/>
          </p:nvPr>
        </p:nvSpPr>
        <p:spPr>
          <a:xfrm>
            <a:off x="3951633" y="380503"/>
            <a:ext cx="4988400" cy="522600"/>
          </a:xfrm>
          <a:prstGeom prst="rect">
            <a:avLst/>
          </a:prstGeom>
          <a:noFill/>
          <a:ln>
            <a:noFill/>
          </a:ln>
        </p:spPr>
        <p:txBody>
          <a:bodyPr spcFirstLastPara="1" wrap="square" lIns="68575" tIns="34275" rIns="68575" bIns="34275" anchor="t" anchorCtr="0">
            <a:noAutofit/>
          </a:bodyPr>
          <a:lstStyle/>
          <a:p>
            <a:pPr marL="457200" lvl="0" indent="0" algn="r" rtl="0">
              <a:spcBef>
                <a:spcPts val="0"/>
              </a:spcBef>
              <a:spcAft>
                <a:spcPts val="0"/>
              </a:spcAft>
              <a:buNone/>
            </a:pPr>
            <a:r>
              <a:rPr lang="en-US" sz="2400" dirty="0"/>
              <a:t>UML Structure Diagram</a:t>
            </a:r>
            <a:endParaRPr sz="2400" dirty="0"/>
          </a:p>
        </p:txBody>
      </p:sp>
      <p:pic>
        <p:nvPicPr>
          <p:cNvPr id="3" name="Picture 2" descr="A screenshot of a cell phone&#10;&#10;Description generated with very high confidence">
            <a:extLst>
              <a:ext uri="{FF2B5EF4-FFF2-40B4-BE49-F238E27FC236}">
                <a16:creationId xmlns:a16="http://schemas.microsoft.com/office/drawing/2014/main" id="{5088DFB1-3CBA-4ECA-BF7F-0CF4C7B41864}"/>
              </a:ext>
            </a:extLst>
          </p:cNvPr>
          <p:cNvPicPr>
            <a:picLocks noChangeAspect="1"/>
          </p:cNvPicPr>
          <p:nvPr/>
        </p:nvPicPr>
        <p:blipFill rotWithShape="1">
          <a:blip r:embed="rId3"/>
          <a:srcRect t="7279" b="4531"/>
          <a:stretch/>
        </p:blipFill>
        <p:spPr>
          <a:xfrm>
            <a:off x="2044503" y="832220"/>
            <a:ext cx="5054993" cy="3816563"/>
          </a:xfrm>
          <a:prstGeom prst="rect">
            <a:avLst/>
          </a:prstGeom>
        </p:spPr>
      </p:pic>
    </p:spTree>
    <p:extLst>
      <p:ext uri="{BB962C8B-B14F-4D97-AF65-F5344CB8AC3E}">
        <p14:creationId xmlns:p14="http://schemas.microsoft.com/office/powerpoint/2010/main" val="12480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3" name="Google Shape;233;p48"/>
          <p:cNvSpPr txBox="1">
            <a:spLocks noGrp="1"/>
          </p:cNvSpPr>
          <p:nvPr>
            <p:ph type="body" idx="3"/>
          </p:nvPr>
        </p:nvSpPr>
        <p:spPr>
          <a:xfrm>
            <a:off x="3940708" y="380503"/>
            <a:ext cx="4988400" cy="522600"/>
          </a:xfrm>
          <a:prstGeom prst="rect">
            <a:avLst/>
          </a:prstGeom>
          <a:noFill/>
          <a:ln>
            <a:noFill/>
          </a:ln>
        </p:spPr>
        <p:txBody>
          <a:bodyPr spcFirstLastPara="1" wrap="square" lIns="68575" tIns="34275" rIns="68575" bIns="34275" anchor="t" anchorCtr="0">
            <a:noAutofit/>
          </a:bodyPr>
          <a:lstStyle/>
          <a:p>
            <a:pPr marL="914400" lvl="0" indent="0" algn="r" rtl="0">
              <a:spcBef>
                <a:spcPts val="0"/>
              </a:spcBef>
              <a:spcAft>
                <a:spcPts val="0"/>
              </a:spcAft>
              <a:buClr>
                <a:schemeClr val="dk1"/>
              </a:buClr>
              <a:buSzPts val="1100"/>
              <a:buFont typeface="Arial"/>
              <a:buNone/>
            </a:pPr>
            <a:r>
              <a:rPr lang="en" sz="2400"/>
              <a:t>Testing and Validation </a:t>
            </a:r>
            <a:endParaRPr sz="2400"/>
          </a:p>
        </p:txBody>
      </p:sp>
      <p:pic>
        <p:nvPicPr>
          <p:cNvPr id="4" name="Excel.m4a">
            <a:hlinkClick r:id="" action="ppaction://media"/>
            <a:extLst>
              <a:ext uri="{FF2B5EF4-FFF2-40B4-BE49-F238E27FC236}">
                <a16:creationId xmlns:a16="http://schemas.microsoft.com/office/drawing/2014/main" id="{06472E16-0A34-2B4D-8B63-DB4709909EA3}"/>
              </a:ext>
            </a:extLst>
          </p:cNvPr>
          <p:cNvPicPr>
            <a:picLocks noChangeAspect="1"/>
          </p:cNvPicPr>
          <p:nvPr>
            <a:audioFile r:link="rId2"/>
            <p:extLst>
              <p:ext uri="{DAA4B4D4-6D71-4841-9C94-3DE7FCFB9230}">
                <p14:media xmlns:p14="http://schemas.microsoft.com/office/powerpoint/2010/main" r:embed="rId1"/>
              </p:ext>
            </p:extLst>
          </p:nvPr>
        </p:nvPicPr>
        <p:blipFill>
          <a:blip r:embed="rId5">
            <a:extLst>
              <a:ext uri="{BEBA8EAE-BF5A-486C-A8C5-ECC9F3942E4B}">
                <a14:imgProps xmlns:a14="http://schemas.microsoft.com/office/drawing/2010/main">
                  <a14:imgLayer r:embed="rId6">
                    <a14:imgEffect>
                      <a14:artisticBlur radius="91"/>
                    </a14:imgEffect>
                  </a14:imgLayer>
                </a14:imgProps>
              </a:ext>
            </a:extLst>
          </a:blip>
          <a:stretch>
            <a:fillRect/>
          </a:stretch>
        </p:blipFill>
        <p:spPr>
          <a:xfrm>
            <a:off x="669937" y="3948425"/>
            <a:ext cx="460825" cy="460825"/>
          </a:xfrm>
          <a:prstGeom prst="rect">
            <a:avLst/>
          </a:prstGeom>
        </p:spPr>
      </p:pic>
      <p:pic>
        <p:nvPicPr>
          <p:cNvPr id="14" name="Picture 13">
            <a:extLst>
              <a:ext uri="{FF2B5EF4-FFF2-40B4-BE49-F238E27FC236}">
                <a16:creationId xmlns:a16="http://schemas.microsoft.com/office/drawing/2014/main" id="{675E2D22-1FAD-4AA5-8C3E-2A4006CF03B9}"/>
              </a:ext>
            </a:extLst>
          </p:cNvPr>
          <p:cNvPicPr>
            <a:picLocks noChangeAspect="1"/>
          </p:cNvPicPr>
          <p:nvPr/>
        </p:nvPicPr>
        <p:blipFill>
          <a:blip r:embed="rId7"/>
          <a:stretch>
            <a:fillRect/>
          </a:stretch>
        </p:blipFill>
        <p:spPr>
          <a:xfrm>
            <a:off x="2233649" y="809914"/>
            <a:ext cx="2987506" cy="4020396"/>
          </a:xfrm>
          <a:prstGeom prst="rect">
            <a:avLst/>
          </a:prstGeom>
        </p:spPr>
      </p:pic>
      <p:cxnSp>
        <p:nvCxnSpPr>
          <p:cNvPr id="10" name="Straight Arrow Connector 9">
            <a:extLst>
              <a:ext uri="{FF2B5EF4-FFF2-40B4-BE49-F238E27FC236}">
                <a16:creationId xmlns:a16="http://schemas.microsoft.com/office/drawing/2014/main" id="{B153BA79-68B1-485E-8645-ABAFF3F4266E}"/>
              </a:ext>
            </a:extLst>
          </p:cNvPr>
          <p:cNvCxnSpPr/>
          <p:nvPr/>
        </p:nvCxnSpPr>
        <p:spPr>
          <a:xfrm>
            <a:off x="3008446" y="1291328"/>
            <a:ext cx="1814839"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F2D0084-D9E5-4BAC-8F80-1B8BAEEF8352}"/>
              </a:ext>
            </a:extLst>
          </p:cNvPr>
          <p:cNvCxnSpPr>
            <a:cxnSpLocks/>
          </p:cNvCxnSpPr>
          <p:nvPr/>
        </p:nvCxnSpPr>
        <p:spPr>
          <a:xfrm>
            <a:off x="4823285" y="1291328"/>
            <a:ext cx="0" cy="73175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C5D03C-88A9-46A5-B6C9-9F9C7FCE293F}"/>
              </a:ext>
            </a:extLst>
          </p:cNvPr>
          <p:cNvCxnSpPr>
            <a:cxnSpLocks/>
          </p:cNvCxnSpPr>
          <p:nvPr/>
        </p:nvCxnSpPr>
        <p:spPr>
          <a:xfrm flipH="1">
            <a:off x="3552897" y="2023081"/>
            <a:ext cx="1270388" cy="814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E098E69-557A-46C9-8855-3AEE8B76C139}"/>
              </a:ext>
            </a:extLst>
          </p:cNvPr>
          <p:cNvCxnSpPr>
            <a:cxnSpLocks/>
          </p:cNvCxnSpPr>
          <p:nvPr/>
        </p:nvCxnSpPr>
        <p:spPr>
          <a:xfrm>
            <a:off x="3566856" y="2010414"/>
            <a:ext cx="0" cy="80969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138BBE2-7DFA-4066-9919-A813BC49439B}"/>
              </a:ext>
            </a:extLst>
          </p:cNvPr>
          <p:cNvCxnSpPr>
            <a:cxnSpLocks/>
          </p:cNvCxnSpPr>
          <p:nvPr/>
        </p:nvCxnSpPr>
        <p:spPr>
          <a:xfrm>
            <a:off x="3566856" y="2834203"/>
            <a:ext cx="93534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21942BB-1271-41A9-932D-5D7DCF741F80}"/>
              </a:ext>
            </a:extLst>
          </p:cNvPr>
          <p:cNvCxnSpPr>
            <a:cxnSpLocks/>
          </p:cNvCxnSpPr>
          <p:nvPr/>
        </p:nvCxnSpPr>
        <p:spPr>
          <a:xfrm>
            <a:off x="4495217" y="2834203"/>
            <a:ext cx="0" cy="93798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48918C-969F-4BEE-BD06-2A7B56EE45C9}"/>
              </a:ext>
            </a:extLst>
          </p:cNvPr>
          <p:cNvCxnSpPr>
            <a:cxnSpLocks/>
          </p:cNvCxnSpPr>
          <p:nvPr/>
        </p:nvCxnSpPr>
        <p:spPr>
          <a:xfrm flipH="1">
            <a:off x="2806022" y="3772192"/>
            <a:ext cx="1696176"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11B330A-2B5A-4F51-9F36-040D4A08AA5A}"/>
              </a:ext>
            </a:extLst>
          </p:cNvPr>
          <p:cNvCxnSpPr>
            <a:cxnSpLocks/>
          </p:cNvCxnSpPr>
          <p:nvPr/>
        </p:nvCxnSpPr>
        <p:spPr>
          <a:xfrm>
            <a:off x="4019402" y="1283223"/>
            <a:ext cx="0" cy="36587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56EDAC6-6DA1-41C0-8304-C0FB0D72D7CD}"/>
              </a:ext>
            </a:extLst>
          </p:cNvPr>
          <p:cNvCxnSpPr>
            <a:cxnSpLocks/>
          </p:cNvCxnSpPr>
          <p:nvPr/>
        </p:nvCxnSpPr>
        <p:spPr>
          <a:xfrm flipH="1">
            <a:off x="2854883" y="1561266"/>
            <a:ext cx="1164519"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A7C7D0-A90E-47C8-A1D4-80A294E69473}"/>
              </a:ext>
            </a:extLst>
          </p:cNvPr>
          <p:cNvCxnSpPr>
            <a:cxnSpLocks/>
          </p:cNvCxnSpPr>
          <p:nvPr/>
        </p:nvCxnSpPr>
        <p:spPr>
          <a:xfrm flipH="1">
            <a:off x="2533796" y="2404831"/>
            <a:ext cx="2223174"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11798AB-FD33-411E-A1AE-BB0A98967612}"/>
              </a:ext>
            </a:extLst>
          </p:cNvPr>
          <p:cNvCxnSpPr>
            <a:cxnSpLocks/>
          </p:cNvCxnSpPr>
          <p:nvPr/>
        </p:nvCxnSpPr>
        <p:spPr>
          <a:xfrm>
            <a:off x="4733700" y="2038954"/>
            <a:ext cx="0" cy="36587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EF39A7-49C9-457F-96DA-DE06416EF6DC}"/>
              </a:ext>
            </a:extLst>
          </p:cNvPr>
          <p:cNvCxnSpPr>
            <a:cxnSpLocks/>
          </p:cNvCxnSpPr>
          <p:nvPr/>
        </p:nvCxnSpPr>
        <p:spPr>
          <a:xfrm flipV="1">
            <a:off x="2610577" y="1740476"/>
            <a:ext cx="0" cy="67478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ACDC6DA-6B4C-4E6F-850B-FEBE40680E89}"/>
              </a:ext>
            </a:extLst>
          </p:cNvPr>
          <p:cNvCxnSpPr>
            <a:cxnSpLocks/>
          </p:cNvCxnSpPr>
          <p:nvPr/>
        </p:nvCxnSpPr>
        <p:spPr>
          <a:xfrm flipV="1">
            <a:off x="2665254" y="1283223"/>
            <a:ext cx="0" cy="326153"/>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Table 36">
            <a:extLst>
              <a:ext uri="{FF2B5EF4-FFF2-40B4-BE49-F238E27FC236}">
                <a16:creationId xmlns:a16="http://schemas.microsoft.com/office/drawing/2014/main" id="{5F5D9C09-5401-4F79-8BB8-1240F291015B}"/>
              </a:ext>
            </a:extLst>
          </p:cNvPr>
          <p:cNvGraphicFramePr>
            <a:graphicFrameLocks noGrp="1"/>
          </p:cNvGraphicFramePr>
          <p:nvPr/>
        </p:nvGraphicFramePr>
        <p:xfrm>
          <a:off x="5306080" y="1446299"/>
          <a:ext cx="3733217" cy="1783734"/>
        </p:xfrm>
        <a:graphic>
          <a:graphicData uri="http://schemas.openxmlformats.org/drawingml/2006/table">
            <a:tbl>
              <a:tblPr firstRow="1" bandRow="1">
                <a:tableStyleId>{67865DDD-FF77-4E95-9772-78BFBBC8B4EC}</a:tableStyleId>
              </a:tblPr>
              <a:tblGrid>
                <a:gridCol w="3733217">
                  <a:extLst>
                    <a:ext uri="{9D8B030D-6E8A-4147-A177-3AD203B41FA5}">
                      <a16:colId xmlns:a16="http://schemas.microsoft.com/office/drawing/2014/main" val="1423628987"/>
                    </a:ext>
                  </a:extLst>
                </a:gridCol>
              </a:tblGrid>
              <a:tr h="314030">
                <a:tc>
                  <a:txBody>
                    <a:bodyPr/>
                    <a:lstStyle/>
                    <a:p>
                      <a:r>
                        <a:rPr lang="en-US" sz="1200" dirty="0"/>
                        <a:t>Test Case              Scenario              Exp. Result</a:t>
                      </a:r>
                    </a:p>
                  </a:txBody>
                  <a:tcPr marL="167645" marR="167645" marT="83823" marB="83823"/>
                </a:tc>
                <a:extLst>
                  <a:ext uri="{0D108BD9-81ED-4DB2-BD59-A6C34878D82A}">
                    <a16:rowId xmlns:a16="http://schemas.microsoft.com/office/drawing/2014/main" val="1966776258"/>
                  </a:ext>
                </a:extLst>
              </a:tr>
              <a:tr h="716604">
                <a:tc>
                  <a:txBody>
                    <a:bodyPr/>
                    <a:lstStyle/>
                    <a:p>
                      <a:pPr marL="228600" indent="-228600">
                        <a:buAutoNum type="arabicParenR"/>
                      </a:pPr>
                      <a:r>
                        <a:rPr lang="en-US" sz="1200" dirty="0"/>
                        <a:t>Path 1     Valid File &amp; Columns     Print Result</a:t>
                      </a:r>
                    </a:p>
                    <a:p>
                      <a:pPr marL="228600" indent="-228600">
                        <a:buAutoNum type="arabicParenR"/>
                      </a:pPr>
                      <a:r>
                        <a:rPr lang="en-US" sz="1200" dirty="0"/>
                        <a:t>Path 2      File Not Valid             Error Message</a:t>
                      </a:r>
                    </a:p>
                    <a:p>
                      <a:pPr marL="228600" indent="-228600">
                        <a:buAutoNum type="arabicParenR"/>
                      </a:pPr>
                      <a:r>
                        <a:rPr lang="en-US" sz="1200" dirty="0"/>
                        <a:t>Path 3       Columns Incorrect   Error Message</a:t>
                      </a:r>
                    </a:p>
                  </a:txBody>
                  <a:tcPr marL="167645" marR="167645" marT="83823" marB="83823"/>
                </a:tc>
                <a:extLst>
                  <a:ext uri="{0D108BD9-81ED-4DB2-BD59-A6C34878D82A}">
                    <a16:rowId xmlns:a16="http://schemas.microsoft.com/office/drawing/2014/main" val="414996153"/>
                  </a:ext>
                </a:extLst>
              </a:tr>
              <a:tr h="716604">
                <a:tc>
                  <a:txBody>
                    <a:bodyPr/>
                    <a:lstStyle/>
                    <a:p>
                      <a:r>
                        <a:rPr lang="en-US" sz="1200" dirty="0"/>
                        <a:t>Program was developed with minimal chance for errors</a:t>
                      </a:r>
                    </a:p>
                  </a:txBody>
                  <a:tcPr marL="167645" marR="167645" marT="83823" marB="83823"/>
                </a:tc>
                <a:extLst>
                  <a:ext uri="{0D108BD9-81ED-4DB2-BD59-A6C34878D82A}">
                    <a16:rowId xmlns:a16="http://schemas.microsoft.com/office/drawing/2014/main" val="2646790319"/>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9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Blue">
      <a:dk1>
        <a:srgbClr val="000000"/>
      </a:dk1>
      <a:lt1>
        <a:srgbClr val="FFFFFF"/>
      </a:lt1>
      <a:dk2>
        <a:srgbClr val="44546A"/>
      </a:dk2>
      <a:lt2>
        <a:srgbClr val="E7E6E6"/>
      </a:lt2>
      <a:accent1>
        <a:srgbClr val="004684"/>
      </a:accent1>
      <a:accent2>
        <a:srgbClr val="FDB931"/>
      </a:accent2>
      <a:accent3>
        <a:srgbClr val="666666"/>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Blue">
      <a:dk1>
        <a:srgbClr val="000000"/>
      </a:dk1>
      <a:lt1>
        <a:srgbClr val="FFFFFF"/>
      </a:lt1>
      <a:dk2>
        <a:srgbClr val="44546A"/>
      </a:dk2>
      <a:lt2>
        <a:srgbClr val="E7E6E6"/>
      </a:lt2>
      <a:accent1>
        <a:srgbClr val="004684"/>
      </a:accent1>
      <a:accent2>
        <a:srgbClr val="FDB931"/>
      </a:accent2>
      <a:accent3>
        <a:srgbClr val="666666"/>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479</TotalTime>
  <Words>656</Words>
  <Application>Microsoft Office PowerPoint</Application>
  <PresentationFormat>On-screen Show (16:9)</PresentationFormat>
  <Paragraphs>74</Paragraphs>
  <Slides>11</Slides>
  <Notes>11</Notes>
  <HiddenSlides>0</HiddenSlides>
  <MMClips>10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11</vt:i4>
      </vt:variant>
    </vt:vector>
  </HeadingPairs>
  <TitlesOfParts>
    <vt:vector size="20" baseType="lpstr">
      <vt:lpstr>American Type ITC Pro Md</vt:lpstr>
      <vt:lpstr>Arial</vt:lpstr>
      <vt:lpstr>Courier New</vt:lpstr>
      <vt:lpstr>Helvetica Neue</vt:lpstr>
      <vt:lpstr>Noto Sans Symbols</vt:lpstr>
      <vt:lpstr>Times New Roman</vt:lpstr>
      <vt:lpstr>Simple Light</vt:lpstr>
      <vt:lpstr>Custom Design</vt:lpstr>
      <vt:lpstr>Custom Design</vt:lpstr>
      <vt:lpstr>Harvest-X</vt:lpstr>
      <vt:lpstr>Problem Definition  Solution Approach  Program Structure  Program Logistics  Testing and Validation  Application Demonstration  Conclusion </vt:lpstr>
      <vt:lpstr>PowerPoint Presentation</vt:lpstr>
      <vt:lpstr> Program Structure </vt:lpstr>
      <vt:lpstr> Program Structure </vt:lpstr>
      <vt:lpstr> Program Structure </vt:lpstr>
      <vt:lpstr>PowerPoint Presentation</vt:lpstr>
      <vt:lpstr>PowerPoint Presentation</vt:lpstr>
      <vt:lpstr>PowerPoint Presentation</vt:lpstr>
      <vt:lpstr>Coding Platforms: </vt:lpstr>
      <vt:lpstr>Goal: unduplicated households and unduplicated individuals returned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Harvest-X</dc:title>
  <dc:creator>Jair C. Dunham</dc:creator>
  <cp:lastModifiedBy>Joshua Bailey</cp:lastModifiedBy>
  <cp:revision>16</cp:revision>
  <dcterms:modified xsi:type="dcterms:W3CDTF">2019-05-09T04:16:23Z</dcterms:modified>
</cp:coreProperties>
</file>